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ooper Hewitt" charset="1" panose="00000000000000000000"/>
      <p:regular r:id="rId16"/>
    </p:embeddedFont>
    <p:embeddedFont>
      <p:font typeface="Cooper Hewitt Bold" charset="1" panose="00000000000000000000"/>
      <p:regular r:id="rId17"/>
    </p:embeddedFont>
    <p:embeddedFont>
      <p:font typeface="Cooper Hewitt Italics" charset="1" panose="00000000000000000000"/>
      <p:regular r:id="rId18"/>
    </p:embeddedFont>
    <p:embeddedFont>
      <p:font typeface="Cooper Hewitt Bold Italics" charset="1" panose="00000000000000000000"/>
      <p:regular r:id="rId19"/>
    </p:embeddedFont>
    <p:embeddedFont>
      <p:font typeface="Cooper Hewitt Thin" charset="1" panose="00000000000000000000"/>
      <p:regular r:id="rId20"/>
    </p:embeddedFont>
    <p:embeddedFont>
      <p:font typeface="Cooper Hewitt Thin Italics" charset="1" panose="00000000000000000000"/>
      <p:regular r:id="rId21"/>
    </p:embeddedFont>
    <p:embeddedFont>
      <p:font typeface="Cooper Hewitt Light" charset="1" panose="00000000000000000000"/>
      <p:regular r:id="rId22"/>
    </p:embeddedFont>
    <p:embeddedFont>
      <p:font typeface="Cooper Hewitt Light Italics" charset="1" panose="00000000000000000000"/>
      <p:regular r:id="rId23"/>
    </p:embeddedFont>
    <p:embeddedFont>
      <p:font typeface="Cooper Hewitt Heavy" charset="1" panose="00000000000000000000"/>
      <p:regular r:id="rId24"/>
    </p:embeddedFont>
    <p:embeddedFont>
      <p:font typeface="Cooper Hewitt Heavy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67" Target="slides/slide42.xml" Type="http://schemas.openxmlformats.org/officeDocument/2006/relationships/slide"/><Relationship Id="rId68" Target="slides/slide43.xml" Type="http://schemas.openxmlformats.org/officeDocument/2006/relationships/slide"/><Relationship Id="rId69" Target="slides/slide44.xml" Type="http://schemas.openxmlformats.org/officeDocument/2006/relationships/slide"/><Relationship Id="rId7" Target="fonts/font7.fntdata" Type="http://schemas.openxmlformats.org/officeDocument/2006/relationships/font"/><Relationship Id="rId70" Target="slides/slide45.xml" Type="http://schemas.openxmlformats.org/officeDocument/2006/relationships/slide"/><Relationship Id="rId71" Target="slides/slide46.xml" Type="http://schemas.openxmlformats.org/officeDocument/2006/relationships/slide"/><Relationship Id="rId72" Target="slides/slide47.xml" Type="http://schemas.openxmlformats.org/officeDocument/2006/relationships/slide"/><Relationship Id="rId73" Target="slides/slide4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7.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2" Target="../media/image35.pn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 Id="rId5" Target="../media/image38.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jpe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jpe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5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6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 Id="rId4" Target="../media/image73.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 Id="rId3" Target="../media/image75.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77.jpeg" Type="http://schemas.openxmlformats.org/officeDocument/2006/relationships/image"/><Relationship Id="rId4" Target="../media/image78.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7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76692" y="9258300"/>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6711" y="281025"/>
            <a:ext cx="2534579" cy="2545894"/>
          </a:xfrm>
          <a:custGeom>
            <a:avLst/>
            <a:gdLst/>
            <a:ahLst/>
            <a:cxnLst/>
            <a:rect r="r" b="b" t="t" l="l"/>
            <a:pathLst>
              <a:path h="2545894" w="2534579">
                <a:moveTo>
                  <a:pt x="0" y="0"/>
                </a:moveTo>
                <a:lnTo>
                  <a:pt x="2534578" y="0"/>
                </a:lnTo>
                <a:lnTo>
                  <a:pt x="2534578" y="2545893"/>
                </a:lnTo>
                <a:lnTo>
                  <a:pt x="0" y="2545893"/>
                </a:lnTo>
                <a:lnTo>
                  <a:pt x="0" y="0"/>
                </a:lnTo>
                <a:close/>
              </a:path>
            </a:pathLst>
          </a:custGeom>
          <a:blipFill>
            <a:blip r:embed="rId4"/>
            <a:stretch>
              <a:fillRect l="0" t="0" r="0" b="0"/>
            </a:stretch>
          </a:blipFill>
        </p:spPr>
      </p:sp>
      <p:sp>
        <p:nvSpPr>
          <p:cNvPr name="Freeform 4" id="4"/>
          <p:cNvSpPr/>
          <p:nvPr/>
        </p:nvSpPr>
        <p:spPr>
          <a:xfrm flipH="false" flipV="false" rot="0">
            <a:off x="6698028" y="2055948"/>
            <a:ext cx="4619977" cy="2547316"/>
          </a:xfrm>
          <a:custGeom>
            <a:avLst/>
            <a:gdLst/>
            <a:ahLst/>
            <a:cxnLst/>
            <a:rect r="r" b="b" t="t" l="l"/>
            <a:pathLst>
              <a:path h="2547316" w="4619977">
                <a:moveTo>
                  <a:pt x="0" y="0"/>
                </a:moveTo>
                <a:lnTo>
                  <a:pt x="4619977" y="0"/>
                </a:lnTo>
                <a:lnTo>
                  <a:pt x="4619977" y="2547315"/>
                </a:lnTo>
                <a:lnTo>
                  <a:pt x="0" y="2547315"/>
                </a:lnTo>
                <a:lnTo>
                  <a:pt x="0" y="0"/>
                </a:lnTo>
                <a:close/>
              </a:path>
            </a:pathLst>
          </a:custGeom>
          <a:blipFill>
            <a:blip r:embed="rId5"/>
            <a:stretch>
              <a:fillRect l="0" t="0" r="0" b="0"/>
            </a:stretch>
          </a:blipFill>
        </p:spPr>
      </p:sp>
      <p:sp>
        <p:nvSpPr>
          <p:cNvPr name="TextBox 5" id="5"/>
          <p:cNvSpPr txBox="true"/>
          <p:nvPr/>
        </p:nvSpPr>
        <p:spPr>
          <a:xfrm rot="0">
            <a:off x="-652053" y="4154507"/>
            <a:ext cx="6253203" cy="811789"/>
          </a:xfrm>
          <a:prstGeom prst="rect">
            <a:avLst/>
          </a:prstGeom>
        </p:spPr>
        <p:txBody>
          <a:bodyPr anchor="t" rtlCol="false" tIns="0" lIns="0" bIns="0" rIns="0">
            <a:spAutoFit/>
          </a:bodyPr>
          <a:lstStyle/>
          <a:p>
            <a:pPr algn="ctr">
              <a:lnSpc>
                <a:spcPts val="6705"/>
              </a:lnSpc>
            </a:pPr>
            <a:r>
              <a:rPr lang="en-US" sz="4789">
                <a:solidFill>
                  <a:srgbClr val="103DAD"/>
                </a:solidFill>
                <a:latin typeface="Canva Sans Bold"/>
              </a:rPr>
              <a:t>Guided by-</a:t>
            </a:r>
          </a:p>
        </p:txBody>
      </p:sp>
      <p:sp>
        <p:nvSpPr>
          <p:cNvPr name="TextBox 6" id="6"/>
          <p:cNvSpPr txBox="true"/>
          <p:nvPr/>
        </p:nvSpPr>
        <p:spPr>
          <a:xfrm rot="0">
            <a:off x="9692437" y="4331711"/>
            <a:ext cx="7984255" cy="811789"/>
          </a:xfrm>
          <a:prstGeom prst="rect">
            <a:avLst/>
          </a:prstGeom>
        </p:spPr>
        <p:txBody>
          <a:bodyPr anchor="t" rtlCol="false" tIns="0" lIns="0" bIns="0" rIns="0">
            <a:spAutoFit/>
          </a:bodyPr>
          <a:lstStyle/>
          <a:p>
            <a:pPr algn="ctr">
              <a:lnSpc>
                <a:spcPts val="6705"/>
              </a:lnSpc>
            </a:pPr>
            <a:r>
              <a:rPr lang="en-US" sz="4789">
                <a:solidFill>
                  <a:srgbClr val="103DAD"/>
                </a:solidFill>
                <a:latin typeface="Canva Sans Bold"/>
              </a:rPr>
              <a:t>Submitted By- Group 15</a:t>
            </a:r>
          </a:p>
        </p:txBody>
      </p:sp>
      <p:sp>
        <p:nvSpPr>
          <p:cNvPr name="TextBox 7" id="7"/>
          <p:cNvSpPr txBox="true"/>
          <p:nvPr/>
        </p:nvSpPr>
        <p:spPr>
          <a:xfrm rot="0">
            <a:off x="11318005" y="5495924"/>
            <a:ext cx="5810250" cy="2647950"/>
          </a:xfrm>
          <a:prstGeom prst="rect">
            <a:avLst/>
          </a:prstGeom>
        </p:spPr>
        <p:txBody>
          <a:bodyPr anchor="t" rtlCol="false" tIns="0" lIns="0" bIns="0" rIns="0">
            <a:spAutoFit/>
          </a:bodyPr>
          <a:lstStyle/>
          <a:p>
            <a:pPr algn="just">
              <a:lnSpc>
                <a:spcPts val="4200"/>
              </a:lnSpc>
            </a:pPr>
            <a:r>
              <a:rPr lang="en-US" sz="3000">
                <a:solidFill>
                  <a:srgbClr val="2A2C37"/>
                </a:solidFill>
                <a:latin typeface="Canva Sans"/>
              </a:rPr>
              <a:t>Ashi Bagedi 0801CS201022</a:t>
            </a:r>
          </a:p>
          <a:p>
            <a:pPr algn="just">
              <a:lnSpc>
                <a:spcPts val="4200"/>
              </a:lnSpc>
            </a:pPr>
            <a:r>
              <a:rPr lang="en-US" sz="3000">
                <a:solidFill>
                  <a:srgbClr val="2A2C37"/>
                </a:solidFill>
                <a:latin typeface="Canva Sans"/>
              </a:rPr>
              <a:t>Gurdeep Singh 0801CS201036</a:t>
            </a:r>
          </a:p>
          <a:p>
            <a:pPr algn="just">
              <a:lnSpc>
                <a:spcPts val="4200"/>
              </a:lnSpc>
            </a:pPr>
            <a:r>
              <a:rPr lang="en-US" sz="3000">
                <a:solidFill>
                  <a:srgbClr val="2A2C37"/>
                </a:solidFill>
                <a:latin typeface="Canva Sans"/>
              </a:rPr>
              <a:t>Simran Rathore 0801CS201091</a:t>
            </a:r>
          </a:p>
          <a:p>
            <a:pPr algn="just">
              <a:lnSpc>
                <a:spcPts val="4200"/>
              </a:lnSpc>
            </a:pPr>
            <a:r>
              <a:rPr lang="en-US" sz="3000">
                <a:solidFill>
                  <a:srgbClr val="2A2C37"/>
                </a:solidFill>
                <a:latin typeface="Canva Sans"/>
              </a:rPr>
              <a:t>Umang Tiwari 0801CS201098</a:t>
            </a:r>
          </a:p>
          <a:p>
            <a:pPr algn="just">
              <a:lnSpc>
                <a:spcPts val="4200"/>
              </a:lnSpc>
            </a:pPr>
            <a:r>
              <a:rPr lang="en-US" sz="3000">
                <a:solidFill>
                  <a:srgbClr val="2A2C37"/>
                </a:solidFill>
                <a:latin typeface="Canva Sans"/>
              </a:rPr>
              <a:t>Vikas Dahiya 0801CS201101</a:t>
            </a:r>
          </a:p>
        </p:txBody>
      </p:sp>
      <p:sp>
        <p:nvSpPr>
          <p:cNvPr name="TextBox 8" id="8"/>
          <p:cNvSpPr txBox="true"/>
          <p:nvPr/>
        </p:nvSpPr>
        <p:spPr>
          <a:xfrm rot="0">
            <a:off x="1028700" y="5086350"/>
            <a:ext cx="9831675" cy="1581149"/>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rPr>
              <a:t>Mr. Surendra Gupta</a:t>
            </a:r>
          </a:p>
          <a:p>
            <a:pPr algn="just">
              <a:lnSpc>
                <a:spcPts val="4200"/>
              </a:lnSpc>
            </a:pPr>
            <a:r>
              <a:rPr lang="en-US" sz="3000">
                <a:solidFill>
                  <a:srgbClr val="000000"/>
                </a:solidFill>
                <a:latin typeface="Canva Sans"/>
              </a:rPr>
              <a:t>Associate Professor</a:t>
            </a:r>
          </a:p>
          <a:p>
            <a:pPr algn="just">
              <a:lnSpc>
                <a:spcPts val="4200"/>
              </a:lnSpc>
            </a:pPr>
            <a:r>
              <a:rPr lang="en-US" sz="3000">
                <a:solidFill>
                  <a:srgbClr val="000000"/>
                </a:solidFill>
                <a:latin typeface="Canva Sans"/>
              </a:rPr>
              <a:t>Department of Computer Engg.</a:t>
            </a:r>
          </a:p>
        </p:txBody>
      </p:sp>
      <p:sp>
        <p:nvSpPr>
          <p:cNvPr name="TextBox 9" id="9"/>
          <p:cNvSpPr txBox="true"/>
          <p:nvPr/>
        </p:nvSpPr>
        <p:spPr>
          <a:xfrm rot="0">
            <a:off x="1028700" y="6791324"/>
            <a:ext cx="8888993" cy="1581150"/>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rPr>
              <a:t>Miss Priyanka Kokate</a:t>
            </a:r>
          </a:p>
          <a:p>
            <a:pPr algn="just">
              <a:lnSpc>
                <a:spcPts val="4200"/>
              </a:lnSpc>
            </a:pPr>
            <a:r>
              <a:rPr lang="en-US" sz="3000">
                <a:solidFill>
                  <a:srgbClr val="000000"/>
                </a:solidFill>
                <a:latin typeface="Canva Sans"/>
              </a:rPr>
              <a:t>Assistant Professor</a:t>
            </a:r>
          </a:p>
          <a:p>
            <a:pPr algn="just">
              <a:lnSpc>
                <a:spcPts val="4200"/>
              </a:lnSpc>
            </a:pPr>
            <a:r>
              <a:rPr lang="en-US" sz="3000">
                <a:solidFill>
                  <a:srgbClr val="000000"/>
                </a:solidFill>
                <a:latin typeface="Canva Sans"/>
              </a:rPr>
              <a:t>Department of Computer Engg.</a:t>
            </a:r>
          </a:p>
        </p:txBody>
      </p:sp>
      <p:sp>
        <p:nvSpPr>
          <p:cNvPr name="TextBox 10" id="10"/>
          <p:cNvSpPr txBox="true"/>
          <p:nvPr/>
        </p:nvSpPr>
        <p:spPr>
          <a:xfrm rot="0">
            <a:off x="2124626" y="8505824"/>
            <a:ext cx="14038747" cy="1461772"/>
          </a:xfrm>
          <a:prstGeom prst="rect">
            <a:avLst/>
          </a:prstGeom>
        </p:spPr>
        <p:txBody>
          <a:bodyPr anchor="t" rtlCol="false" tIns="0" lIns="0" bIns="0" rIns="0">
            <a:spAutoFit/>
          </a:bodyPr>
          <a:lstStyle/>
          <a:p>
            <a:pPr algn="ctr">
              <a:lnSpc>
                <a:spcPts val="3954"/>
              </a:lnSpc>
            </a:pPr>
            <a:r>
              <a:rPr lang="en-US" sz="2824">
                <a:solidFill>
                  <a:srgbClr val="2A2C37"/>
                </a:solidFill>
                <a:latin typeface="Canva Sans Bold"/>
              </a:rPr>
              <a:t>Department of Computer Engineering</a:t>
            </a:r>
          </a:p>
          <a:p>
            <a:pPr algn="ctr">
              <a:lnSpc>
                <a:spcPts val="3954"/>
              </a:lnSpc>
            </a:pPr>
            <a:r>
              <a:rPr lang="en-US" sz="2824">
                <a:solidFill>
                  <a:srgbClr val="2A2C37"/>
                </a:solidFill>
                <a:latin typeface="Canva Sans Bold"/>
              </a:rPr>
              <a:t>Shri Govindram Seksaria Institute of Technology and Science, Indore(M.P.)</a:t>
            </a:r>
          </a:p>
          <a:p>
            <a:pPr algn="ctr">
              <a:lnSpc>
                <a:spcPts val="3954"/>
              </a:lnSpc>
            </a:pPr>
            <a:r>
              <a:rPr lang="en-US" sz="2824">
                <a:solidFill>
                  <a:srgbClr val="2A2C37"/>
                </a:solidFill>
                <a:latin typeface="Canva Sans Bold"/>
              </a:rPr>
              <a:t>2023-24</a:t>
            </a:r>
          </a:p>
        </p:txBody>
      </p:sp>
      <p:sp>
        <p:nvSpPr>
          <p:cNvPr name="TextBox 11" id="11"/>
          <p:cNvSpPr txBox="true"/>
          <p:nvPr/>
        </p:nvSpPr>
        <p:spPr>
          <a:xfrm rot="0">
            <a:off x="2434233" y="3610946"/>
            <a:ext cx="13419534" cy="448310"/>
          </a:xfrm>
          <a:prstGeom prst="rect">
            <a:avLst/>
          </a:prstGeom>
        </p:spPr>
        <p:txBody>
          <a:bodyPr anchor="t" rtlCol="false" tIns="0" lIns="0" bIns="0" rIns="0">
            <a:spAutoFit/>
          </a:bodyPr>
          <a:lstStyle/>
          <a:p>
            <a:pPr algn="ctr">
              <a:lnSpc>
                <a:spcPts val="3639"/>
              </a:lnSpc>
              <a:spcBef>
                <a:spcPct val="0"/>
              </a:spcBef>
            </a:pPr>
            <a:r>
              <a:rPr lang="en-US" sz="2599">
                <a:solidFill>
                  <a:srgbClr val="545454"/>
                </a:solidFill>
                <a:latin typeface="Canva Sans Bold"/>
              </a:rPr>
              <a:t>“Design &amp; Implementation Of Android Based Fruits Ordering Application : FruitBox”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840662" y="2342448"/>
            <a:ext cx="4007585" cy="7944552"/>
          </a:xfrm>
          <a:custGeom>
            <a:avLst/>
            <a:gdLst/>
            <a:ahLst/>
            <a:cxnLst/>
            <a:rect r="r" b="b" t="t" l="l"/>
            <a:pathLst>
              <a:path h="7944552" w="4007585">
                <a:moveTo>
                  <a:pt x="4007586" y="0"/>
                </a:moveTo>
                <a:lnTo>
                  <a:pt x="0" y="0"/>
                </a:lnTo>
                <a:lnTo>
                  <a:pt x="0" y="7944552"/>
                </a:lnTo>
                <a:lnTo>
                  <a:pt x="4007586" y="7944552"/>
                </a:lnTo>
                <a:lnTo>
                  <a:pt x="4007586" y="0"/>
                </a:lnTo>
                <a:close/>
              </a:path>
            </a:pathLst>
          </a:custGeom>
          <a:blipFill>
            <a:blip r:embed="rId4"/>
            <a:stretch>
              <a:fillRect l="0" t="0" r="0" b="0"/>
            </a:stretch>
          </a:blipFill>
        </p:spPr>
      </p:sp>
      <p:sp>
        <p:nvSpPr>
          <p:cNvPr name="Freeform 4" id="4"/>
          <p:cNvSpPr/>
          <p:nvPr/>
        </p:nvSpPr>
        <p:spPr>
          <a:xfrm flipH="false" flipV="false" rot="0">
            <a:off x="-191248" y="917643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821239" y="8672229"/>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449183" y="1234197"/>
            <a:ext cx="128127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Major Project Phase - I</a:t>
            </a:r>
          </a:p>
        </p:txBody>
      </p:sp>
      <p:sp>
        <p:nvSpPr>
          <p:cNvPr name="TextBox 8" id="8"/>
          <p:cNvSpPr txBox="true"/>
          <p:nvPr/>
        </p:nvSpPr>
        <p:spPr>
          <a:xfrm rot="0">
            <a:off x="2449183" y="977871"/>
            <a:ext cx="12059636" cy="1655525"/>
          </a:xfrm>
          <a:prstGeom prst="rect">
            <a:avLst/>
          </a:prstGeom>
        </p:spPr>
        <p:txBody>
          <a:bodyPr anchor="t" rtlCol="false" tIns="0" lIns="0" bIns="0" rIns="0">
            <a:spAutoFit/>
          </a:bodyPr>
          <a:lstStyle/>
          <a:p>
            <a:pPr algn="ctr">
              <a:lnSpc>
                <a:spcPts val="13225"/>
              </a:lnSpc>
              <a:spcBef>
                <a:spcPct val="0"/>
              </a:spcBef>
            </a:pPr>
            <a:r>
              <a:rPr lang="en-US" sz="9446">
                <a:solidFill>
                  <a:srgbClr val="FF8A01"/>
                </a:solidFill>
                <a:latin typeface="Arimo Bold"/>
              </a:rPr>
              <a:t>Problem Statement</a:t>
            </a:r>
          </a:p>
        </p:txBody>
      </p:sp>
      <p:sp>
        <p:nvSpPr>
          <p:cNvPr name="TextBox 9" id="9"/>
          <p:cNvSpPr txBox="true"/>
          <p:nvPr/>
        </p:nvSpPr>
        <p:spPr>
          <a:xfrm rot="0">
            <a:off x="2399603" y="3062982"/>
            <a:ext cx="12405168" cy="5896733"/>
          </a:xfrm>
          <a:prstGeom prst="rect">
            <a:avLst/>
          </a:prstGeom>
        </p:spPr>
        <p:txBody>
          <a:bodyPr anchor="t" rtlCol="false" tIns="0" lIns="0" bIns="0" rIns="0">
            <a:spAutoFit/>
          </a:bodyPr>
          <a:lstStyle/>
          <a:p>
            <a:pPr algn="just">
              <a:lnSpc>
                <a:spcPts val="4683"/>
              </a:lnSpc>
            </a:pPr>
            <a:r>
              <a:rPr lang="en-US" sz="3345">
                <a:solidFill>
                  <a:srgbClr val="0A0907"/>
                </a:solidFill>
                <a:latin typeface="Arimo"/>
              </a:rPr>
              <a:t>It has been observed that customers who are unable to purchase fresh fruits from the market are experiencing challenges like not having enough time to go to market and purchase fruits, unavailability of favorite or exotic fruits, and daily trips to market are inconvenient and time-consuming. Carrying fruits back from the market daily can be burdensome, especially for those who rely on public transportation or have no transportation. Lack of customization in the market based on their. preferences, dietary requirements etc.</a:t>
            </a:r>
          </a:p>
          <a:p>
            <a:pPr algn="just">
              <a:lnSpc>
                <a:spcPts val="468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1248" y="917643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89820" y="-86591"/>
            <a:ext cx="1557823" cy="2887332"/>
          </a:xfrm>
          <a:custGeom>
            <a:avLst/>
            <a:gdLst/>
            <a:ahLst/>
            <a:cxnLst/>
            <a:rect r="r" b="b" t="t" l="l"/>
            <a:pathLst>
              <a:path h="2887332" w="1557823">
                <a:moveTo>
                  <a:pt x="0" y="0"/>
                </a:moveTo>
                <a:lnTo>
                  <a:pt x="1557824" y="0"/>
                </a:lnTo>
                <a:lnTo>
                  <a:pt x="1557824"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3686715" y="3825620"/>
            <a:ext cx="4760929" cy="6779562"/>
          </a:xfrm>
          <a:custGeom>
            <a:avLst/>
            <a:gdLst/>
            <a:ahLst/>
            <a:cxnLst/>
            <a:rect r="r" b="b" t="t" l="l"/>
            <a:pathLst>
              <a:path h="6779562" w="4760929">
                <a:moveTo>
                  <a:pt x="4760929" y="0"/>
                </a:moveTo>
                <a:lnTo>
                  <a:pt x="0" y="0"/>
                </a:lnTo>
                <a:lnTo>
                  <a:pt x="0" y="6779563"/>
                </a:lnTo>
                <a:lnTo>
                  <a:pt x="4760929" y="6779563"/>
                </a:lnTo>
                <a:lnTo>
                  <a:pt x="4760929" y="0"/>
                </a:lnTo>
                <a:close/>
              </a:path>
            </a:pathLst>
          </a:custGeom>
          <a:blipFill>
            <a:blip r:embed="rId8"/>
            <a:stretch>
              <a:fillRect l="0" t="0" r="0" b="0"/>
            </a:stretch>
          </a:blipFill>
        </p:spPr>
      </p:sp>
      <p:sp>
        <p:nvSpPr>
          <p:cNvPr name="TextBox 6" id="6"/>
          <p:cNvSpPr txBox="true"/>
          <p:nvPr/>
        </p:nvSpPr>
        <p:spPr>
          <a:xfrm rot="0">
            <a:off x="2449183" y="1234197"/>
            <a:ext cx="128127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Major Project Phase - I</a:t>
            </a:r>
          </a:p>
        </p:txBody>
      </p:sp>
      <p:sp>
        <p:nvSpPr>
          <p:cNvPr name="TextBox 7" id="7"/>
          <p:cNvSpPr txBox="true"/>
          <p:nvPr/>
        </p:nvSpPr>
        <p:spPr>
          <a:xfrm rot="0">
            <a:off x="2449183" y="977871"/>
            <a:ext cx="12059636" cy="1655525"/>
          </a:xfrm>
          <a:prstGeom prst="rect">
            <a:avLst/>
          </a:prstGeom>
        </p:spPr>
        <p:txBody>
          <a:bodyPr anchor="t" rtlCol="false" tIns="0" lIns="0" bIns="0" rIns="0">
            <a:spAutoFit/>
          </a:bodyPr>
          <a:lstStyle/>
          <a:p>
            <a:pPr algn="ctr">
              <a:lnSpc>
                <a:spcPts val="13225"/>
              </a:lnSpc>
              <a:spcBef>
                <a:spcPct val="0"/>
              </a:spcBef>
            </a:pPr>
            <a:r>
              <a:rPr lang="en-US" sz="9446">
                <a:solidFill>
                  <a:srgbClr val="FF8A01"/>
                </a:solidFill>
                <a:latin typeface="Arimo Bold"/>
              </a:rPr>
              <a:t>Objective</a:t>
            </a:r>
          </a:p>
        </p:txBody>
      </p:sp>
      <p:sp>
        <p:nvSpPr>
          <p:cNvPr name="TextBox 8" id="8"/>
          <p:cNvSpPr txBox="true"/>
          <p:nvPr/>
        </p:nvSpPr>
        <p:spPr>
          <a:xfrm rot="0">
            <a:off x="2283334" y="2863403"/>
            <a:ext cx="11403381" cy="6156265"/>
          </a:xfrm>
          <a:prstGeom prst="rect">
            <a:avLst/>
          </a:prstGeom>
        </p:spPr>
        <p:txBody>
          <a:bodyPr anchor="t" rtlCol="false" tIns="0" lIns="0" bIns="0" rIns="0">
            <a:spAutoFit/>
          </a:bodyPr>
          <a:lstStyle/>
          <a:p>
            <a:pPr algn="just">
              <a:lnSpc>
                <a:spcPts val="6129"/>
              </a:lnSpc>
            </a:pPr>
          </a:p>
          <a:p>
            <a:pPr algn="just">
              <a:lnSpc>
                <a:spcPts val="6129"/>
              </a:lnSpc>
              <a:spcBef>
                <a:spcPct val="0"/>
              </a:spcBef>
            </a:pPr>
            <a:r>
              <a:rPr lang="en-US" sz="4378">
                <a:solidFill>
                  <a:srgbClr val="000000"/>
                </a:solidFill>
                <a:latin typeface="Canva Sans"/>
              </a:rPr>
              <a:t>Our mission is to transform the accessibility of fresh fruits by offering a convenient and sustainable online platform for their delivery. Our goal is to establish ourselves as the primary choice for individuals in search of fresh fruit delivery right to their homes.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93680" y="8621484"/>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4494" y="-253622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4494" y="8621484"/>
            <a:ext cx="2508247" cy="2348141"/>
          </a:xfrm>
          <a:custGeom>
            <a:avLst/>
            <a:gdLst/>
            <a:ahLst/>
            <a:cxnLst/>
            <a:rect r="r" b="b" t="t" l="l"/>
            <a:pathLst>
              <a:path h="2348141" w="2508247">
                <a:moveTo>
                  <a:pt x="2508246" y="0"/>
                </a:moveTo>
                <a:lnTo>
                  <a:pt x="0" y="0"/>
                </a:lnTo>
                <a:lnTo>
                  <a:pt x="0" y="2348141"/>
                </a:lnTo>
                <a:lnTo>
                  <a:pt x="2508246" y="2348141"/>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449183" y="1234197"/>
            <a:ext cx="128127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Major Project Phase - I</a:t>
            </a:r>
          </a:p>
        </p:txBody>
      </p:sp>
      <p:sp>
        <p:nvSpPr>
          <p:cNvPr name="Freeform 6" id="6"/>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228680" y="288686"/>
            <a:ext cx="13737729" cy="1327629"/>
          </a:xfrm>
          <a:prstGeom prst="rect">
            <a:avLst/>
          </a:prstGeom>
        </p:spPr>
        <p:txBody>
          <a:bodyPr anchor="t" rtlCol="false" tIns="0" lIns="0" bIns="0" rIns="0">
            <a:spAutoFit/>
          </a:bodyPr>
          <a:lstStyle/>
          <a:p>
            <a:pPr algn="ctr">
              <a:lnSpc>
                <a:spcPts val="10823"/>
              </a:lnSpc>
            </a:pPr>
            <a:r>
              <a:rPr lang="en-US" sz="7731">
                <a:solidFill>
                  <a:srgbClr val="729F1B"/>
                </a:solidFill>
                <a:latin typeface="Canva Sans Bold"/>
              </a:rPr>
              <a:t> Problem in Existing Solution</a:t>
            </a:r>
          </a:p>
        </p:txBody>
      </p:sp>
      <p:sp>
        <p:nvSpPr>
          <p:cNvPr name="TextBox 8" id="8"/>
          <p:cNvSpPr txBox="true"/>
          <p:nvPr/>
        </p:nvSpPr>
        <p:spPr>
          <a:xfrm rot="0">
            <a:off x="1304863" y="2404833"/>
            <a:ext cx="15678273" cy="3498850"/>
          </a:xfrm>
          <a:prstGeom prst="rect">
            <a:avLst/>
          </a:prstGeom>
        </p:spPr>
        <p:txBody>
          <a:bodyPr anchor="t" rtlCol="false" tIns="0" lIns="0" bIns="0" rIns="0">
            <a:spAutoFit/>
          </a:bodyPr>
          <a:lstStyle/>
          <a:p>
            <a:pPr algn="just" marL="863596" indent="-431798" lvl="1">
              <a:lnSpc>
                <a:spcPts val="5599"/>
              </a:lnSpc>
              <a:buAutoNum type="arabicPeriod" startAt="1"/>
            </a:pPr>
            <a:r>
              <a:rPr lang="en-US" sz="3999">
                <a:solidFill>
                  <a:srgbClr val="000000"/>
                </a:solidFill>
                <a:latin typeface="Canva Sans Bold"/>
              </a:rPr>
              <a:t>Ondoor</a:t>
            </a:r>
            <a:r>
              <a:rPr lang="en-US" sz="3999">
                <a:solidFill>
                  <a:srgbClr val="000000"/>
                </a:solidFill>
                <a:latin typeface="Canva Sans"/>
              </a:rPr>
              <a:t>: Indian online grocery store and delivery platform, which offers a wide range of grocery products. Common issues faced by their customers include incorrect or missing items, poor fruits quality, billing/payment problems . </a:t>
            </a:r>
          </a:p>
          <a:p>
            <a:pPr algn="just">
              <a:lnSpc>
                <a:spcPts val="5599"/>
              </a:lnSpc>
            </a:pPr>
          </a:p>
        </p:txBody>
      </p:sp>
      <p:sp>
        <p:nvSpPr>
          <p:cNvPr name="TextBox 9" id="9"/>
          <p:cNvSpPr txBox="true"/>
          <p:nvPr/>
        </p:nvSpPr>
        <p:spPr>
          <a:xfrm rot="0">
            <a:off x="1581027" y="5604224"/>
            <a:ext cx="15678273" cy="2794000"/>
          </a:xfrm>
          <a:prstGeom prst="rect">
            <a:avLst/>
          </a:prstGeom>
        </p:spPr>
        <p:txBody>
          <a:bodyPr anchor="t" rtlCol="false" tIns="0" lIns="0" bIns="0" rIns="0">
            <a:spAutoFit/>
          </a:bodyPr>
          <a:lstStyle/>
          <a:p>
            <a:pPr algn="just">
              <a:lnSpc>
                <a:spcPts val="5599"/>
              </a:lnSpc>
            </a:pPr>
            <a:r>
              <a:rPr lang="en-US" sz="3999">
                <a:solidFill>
                  <a:srgbClr val="000000"/>
                </a:solidFill>
                <a:latin typeface="Canva Sans"/>
              </a:rPr>
              <a:t>2. </a:t>
            </a:r>
            <a:r>
              <a:rPr lang="en-US" sz="3999">
                <a:solidFill>
                  <a:srgbClr val="000000"/>
                </a:solidFill>
                <a:latin typeface="Canva Sans Bold"/>
              </a:rPr>
              <a:t>Big Basket</a:t>
            </a:r>
            <a:r>
              <a:rPr lang="en-US" sz="3999">
                <a:solidFill>
                  <a:srgbClr val="000000"/>
                </a:solidFill>
                <a:latin typeface="Canva Sans"/>
              </a:rPr>
              <a:t>: Big basket is an Indian e-commerce platform selling groceries and household essentials online. But customers reported late delivery, poor quality of fruits.</a:t>
            </a:r>
          </a:p>
          <a:p>
            <a:pPr algn="just">
              <a:lnSpc>
                <a:spcPts val="5599"/>
              </a:lnSpc>
            </a:pPr>
          </a:p>
        </p:txBody>
      </p:sp>
      <p:sp>
        <p:nvSpPr>
          <p:cNvPr name="TextBox 10" id="10"/>
          <p:cNvSpPr txBox="true"/>
          <p:nvPr/>
        </p:nvSpPr>
        <p:spPr>
          <a:xfrm rot="0">
            <a:off x="2321591" y="8322024"/>
            <a:ext cx="13644818" cy="1473531"/>
          </a:xfrm>
          <a:prstGeom prst="rect">
            <a:avLst/>
          </a:prstGeom>
        </p:spPr>
        <p:txBody>
          <a:bodyPr anchor="t" rtlCol="false" tIns="0" lIns="0" bIns="0" rIns="0">
            <a:spAutoFit/>
          </a:bodyPr>
          <a:lstStyle/>
          <a:p>
            <a:pPr>
              <a:lnSpc>
                <a:spcPts val="5931"/>
              </a:lnSpc>
            </a:pPr>
            <a:r>
              <a:rPr lang="en-US" sz="4236">
                <a:solidFill>
                  <a:srgbClr val="FF3131"/>
                </a:solidFill>
                <a:latin typeface="Canva Sans Bold"/>
              </a:rPr>
              <a:t>Note: </a:t>
            </a:r>
            <a:r>
              <a:rPr lang="en-US" sz="4236">
                <a:solidFill>
                  <a:srgbClr val="FF3131"/>
                </a:solidFill>
                <a:latin typeface="Canva Sans Bold"/>
              </a:rPr>
              <a:t>Does not offer any subscription based model for fruit delivery.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03567" y="8164548"/>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514419" y="8164548"/>
            <a:ext cx="2508247" cy="2348141"/>
          </a:xfrm>
          <a:custGeom>
            <a:avLst/>
            <a:gdLst/>
            <a:ahLst/>
            <a:cxnLst/>
            <a:rect r="r" b="b" t="t" l="l"/>
            <a:pathLst>
              <a:path h="2348141" w="2508247">
                <a:moveTo>
                  <a:pt x="2508247" y="0"/>
                </a:moveTo>
                <a:lnTo>
                  <a:pt x="0" y="0"/>
                </a:lnTo>
                <a:lnTo>
                  <a:pt x="0" y="2348141"/>
                </a:lnTo>
                <a:lnTo>
                  <a:pt x="2508247" y="2348141"/>
                </a:lnTo>
                <a:lnTo>
                  <a:pt x="250824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09197" y="809625"/>
            <a:ext cx="12059636" cy="1655525"/>
          </a:xfrm>
          <a:prstGeom prst="rect">
            <a:avLst/>
          </a:prstGeom>
        </p:spPr>
        <p:txBody>
          <a:bodyPr anchor="t" rtlCol="false" tIns="0" lIns="0" bIns="0" rIns="0">
            <a:spAutoFit/>
          </a:bodyPr>
          <a:lstStyle/>
          <a:p>
            <a:pPr algn="ctr">
              <a:lnSpc>
                <a:spcPts val="13225"/>
              </a:lnSpc>
              <a:spcBef>
                <a:spcPct val="0"/>
              </a:spcBef>
            </a:pPr>
            <a:r>
              <a:rPr lang="en-US" sz="9446">
                <a:solidFill>
                  <a:srgbClr val="FF8A01"/>
                </a:solidFill>
                <a:latin typeface="Arimo Bold"/>
              </a:rPr>
              <a:t>Proposed Solution</a:t>
            </a:r>
          </a:p>
        </p:txBody>
      </p:sp>
      <p:sp>
        <p:nvSpPr>
          <p:cNvPr name="TextBox 6" id="6"/>
          <p:cNvSpPr txBox="true"/>
          <p:nvPr/>
        </p:nvSpPr>
        <p:spPr>
          <a:xfrm rot="0">
            <a:off x="2709197" y="2709529"/>
            <a:ext cx="12043464" cy="962660"/>
          </a:xfrm>
          <a:prstGeom prst="rect">
            <a:avLst/>
          </a:prstGeom>
        </p:spPr>
        <p:txBody>
          <a:bodyPr anchor="t" rtlCol="false" tIns="0" lIns="0" bIns="0" rIns="0">
            <a:spAutoFit/>
          </a:bodyPr>
          <a:lstStyle/>
          <a:p>
            <a:pPr algn="ctr">
              <a:lnSpc>
                <a:spcPts val="7840"/>
              </a:lnSpc>
            </a:pPr>
            <a:r>
              <a:rPr lang="en-US" sz="5600">
                <a:solidFill>
                  <a:srgbClr val="729F1B"/>
                </a:solidFill>
                <a:latin typeface="Canva Sans Bold"/>
              </a:rPr>
              <a:t>Collaboration with vendors</a:t>
            </a:r>
          </a:p>
        </p:txBody>
      </p:sp>
      <p:grpSp>
        <p:nvGrpSpPr>
          <p:cNvPr name="Group 7" id="7"/>
          <p:cNvGrpSpPr/>
          <p:nvPr/>
        </p:nvGrpSpPr>
        <p:grpSpPr>
          <a:xfrm rot="0">
            <a:off x="459629" y="3139182"/>
            <a:ext cx="18252185" cy="4899429"/>
            <a:chOff x="0" y="0"/>
            <a:chExt cx="24336247" cy="6532572"/>
          </a:xfrm>
        </p:grpSpPr>
        <p:sp>
          <p:nvSpPr>
            <p:cNvPr name="TextBox 8" id="8"/>
            <p:cNvSpPr txBox="true"/>
            <p:nvPr/>
          </p:nvSpPr>
          <p:spPr>
            <a:xfrm rot="0">
              <a:off x="0" y="-57150"/>
              <a:ext cx="22399402" cy="711036"/>
            </a:xfrm>
            <a:prstGeom prst="rect">
              <a:avLst/>
            </a:prstGeom>
          </p:spPr>
          <p:txBody>
            <a:bodyPr anchor="t" rtlCol="false" tIns="0" lIns="0" bIns="0" rIns="0">
              <a:spAutoFit/>
            </a:bodyPr>
            <a:lstStyle/>
            <a:p>
              <a:pPr algn="just">
                <a:lnSpc>
                  <a:spcPts val="4585"/>
                </a:lnSpc>
              </a:pPr>
            </a:p>
          </p:txBody>
        </p:sp>
        <p:sp>
          <p:nvSpPr>
            <p:cNvPr name="TextBox 9" id="9"/>
            <p:cNvSpPr txBox="true"/>
            <p:nvPr/>
          </p:nvSpPr>
          <p:spPr>
            <a:xfrm rot="0">
              <a:off x="0" y="2376782"/>
              <a:ext cx="24336247" cy="2240646"/>
            </a:xfrm>
            <a:prstGeom prst="rect">
              <a:avLst/>
            </a:prstGeom>
          </p:spPr>
          <p:txBody>
            <a:bodyPr anchor="t" rtlCol="false" tIns="0" lIns="0" bIns="0" rIns="0">
              <a:spAutoFit/>
            </a:bodyPr>
            <a:lstStyle/>
            <a:p>
              <a:pPr marL="707109" indent="-353554" lvl="1">
                <a:lnSpc>
                  <a:spcPts val="4585"/>
                </a:lnSpc>
                <a:buFont typeface="Arial"/>
                <a:buChar char="•"/>
              </a:pPr>
              <a:r>
                <a:rPr lang="en-US" sz="3275">
                  <a:solidFill>
                    <a:srgbClr val="000000"/>
                  </a:solidFill>
                  <a:latin typeface="Canva Sans Bold"/>
                </a:rPr>
                <a:t>Cost Efficiency: By working with vendors, businesses can often benefit from cost-effective sourcing, reducing overall expenses </a:t>
              </a:r>
            </a:p>
            <a:p>
              <a:pPr marL="707109" indent="-353554" lvl="1">
                <a:lnSpc>
                  <a:spcPts val="4585"/>
                </a:lnSpc>
                <a:buFont typeface="Arial"/>
                <a:buChar char="•"/>
              </a:pPr>
              <a:r>
                <a:rPr lang="en-US" sz="3275">
                  <a:solidFill>
                    <a:srgbClr val="000000"/>
                  </a:solidFill>
                  <a:latin typeface="Canva Sans Bold"/>
                </a:rPr>
                <a:t>Quality Control: vendor ensure that the fruits are of high quality and freshness</a:t>
              </a:r>
            </a:p>
          </p:txBody>
        </p:sp>
        <p:sp>
          <p:nvSpPr>
            <p:cNvPr name="TextBox 10" id="10"/>
            <p:cNvSpPr txBox="true"/>
            <p:nvPr/>
          </p:nvSpPr>
          <p:spPr>
            <a:xfrm rot="0">
              <a:off x="0" y="5056731"/>
              <a:ext cx="21451318" cy="1475841"/>
            </a:xfrm>
            <a:prstGeom prst="rect">
              <a:avLst/>
            </a:prstGeom>
          </p:spPr>
          <p:txBody>
            <a:bodyPr anchor="t" rtlCol="false" tIns="0" lIns="0" bIns="0" rIns="0">
              <a:spAutoFit/>
            </a:bodyPr>
            <a:lstStyle/>
            <a:p>
              <a:pPr algn="just" marL="707110" indent="-353555" lvl="1">
                <a:lnSpc>
                  <a:spcPts val="4585"/>
                </a:lnSpc>
                <a:buFont typeface="Arial"/>
                <a:buChar char="•"/>
              </a:pPr>
              <a:r>
                <a:rPr lang="en-US" sz="3275">
                  <a:solidFill>
                    <a:srgbClr val="000000"/>
                  </a:solidFill>
                  <a:latin typeface="Canva Sans Bold"/>
                </a:rPr>
                <a:t>Reliable Supply Chain: Collaborating with vendors can create a reliable supply chain, </a:t>
              </a:r>
            </a:p>
          </p:txBody>
        </p:sp>
      </p:grpSp>
      <p:sp>
        <p:nvSpPr>
          <p:cNvPr name="Freeform 11" id="11"/>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56978" y="380930"/>
            <a:ext cx="7290911" cy="1493516"/>
          </a:xfrm>
          <a:prstGeom prst="rect">
            <a:avLst/>
          </a:prstGeom>
        </p:spPr>
        <p:txBody>
          <a:bodyPr anchor="t" rtlCol="false" tIns="0" lIns="0" bIns="0" rIns="0">
            <a:spAutoFit/>
          </a:bodyPr>
          <a:lstStyle/>
          <a:p>
            <a:pPr algn="ctr">
              <a:lnSpc>
                <a:spcPts val="12180"/>
              </a:lnSpc>
            </a:pPr>
            <a:r>
              <a:rPr lang="en-US" sz="8700">
                <a:solidFill>
                  <a:srgbClr val="729F1B"/>
                </a:solidFill>
                <a:latin typeface="Canva Sans Bold"/>
              </a:rPr>
              <a:t>StakeHolders</a:t>
            </a:r>
          </a:p>
        </p:txBody>
      </p:sp>
      <p:sp>
        <p:nvSpPr>
          <p:cNvPr name="TextBox 3" id="3"/>
          <p:cNvSpPr txBox="true"/>
          <p:nvPr/>
        </p:nvSpPr>
        <p:spPr>
          <a:xfrm rot="0">
            <a:off x="1294522" y="3072081"/>
            <a:ext cx="8516401" cy="4576630"/>
          </a:xfrm>
          <a:prstGeom prst="rect">
            <a:avLst/>
          </a:prstGeom>
        </p:spPr>
        <p:txBody>
          <a:bodyPr anchor="t" rtlCol="false" tIns="0" lIns="0" bIns="0" rIns="0">
            <a:spAutoFit/>
          </a:bodyPr>
          <a:lstStyle/>
          <a:p>
            <a:pPr algn="just" marL="1406138" indent="-703069" lvl="1">
              <a:lnSpc>
                <a:spcPts val="9118"/>
              </a:lnSpc>
              <a:buFont typeface="Arial"/>
              <a:buChar char="•"/>
            </a:pPr>
            <a:r>
              <a:rPr lang="en-US" sz="6512">
                <a:solidFill>
                  <a:srgbClr val="000000"/>
                </a:solidFill>
                <a:latin typeface="Canva Sans"/>
              </a:rPr>
              <a:t>Customer</a:t>
            </a:r>
          </a:p>
          <a:p>
            <a:pPr algn="just" marL="1406138" indent="-703069" lvl="1">
              <a:lnSpc>
                <a:spcPts val="9118"/>
              </a:lnSpc>
              <a:buFont typeface="Arial"/>
              <a:buChar char="•"/>
            </a:pPr>
            <a:r>
              <a:rPr lang="en-US" sz="6512">
                <a:solidFill>
                  <a:srgbClr val="000000"/>
                </a:solidFill>
                <a:latin typeface="Canva Sans"/>
              </a:rPr>
              <a:t>Vendor</a:t>
            </a:r>
          </a:p>
          <a:p>
            <a:pPr algn="just" marL="1406138" indent="-703069" lvl="1">
              <a:lnSpc>
                <a:spcPts val="9118"/>
              </a:lnSpc>
              <a:buFont typeface="Arial"/>
              <a:buChar char="•"/>
            </a:pPr>
            <a:r>
              <a:rPr lang="en-US" sz="6512">
                <a:solidFill>
                  <a:srgbClr val="000000"/>
                </a:solidFill>
                <a:latin typeface="Canva Sans"/>
              </a:rPr>
              <a:t>Delivery Person</a:t>
            </a:r>
          </a:p>
          <a:p>
            <a:pPr algn="just">
              <a:lnSpc>
                <a:spcPts val="9118"/>
              </a:lnSpc>
            </a:pPr>
          </a:p>
        </p:txBody>
      </p:sp>
      <p:sp>
        <p:nvSpPr>
          <p:cNvPr name="Freeform 4" id="4"/>
          <p:cNvSpPr/>
          <p:nvPr/>
        </p:nvSpPr>
        <p:spPr>
          <a:xfrm flipH="true" flipV="false" rot="0">
            <a:off x="13686715" y="3825620"/>
            <a:ext cx="4760929" cy="6779562"/>
          </a:xfrm>
          <a:custGeom>
            <a:avLst/>
            <a:gdLst/>
            <a:ahLst/>
            <a:cxnLst/>
            <a:rect r="r" b="b" t="t" l="l"/>
            <a:pathLst>
              <a:path h="6779562" w="4760929">
                <a:moveTo>
                  <a:pt x="4760929" y="0"/>
                </a:moveTo>
                <a:lnTo>
                  <a:pt x="0" y="0"/>
                </a:lnTo>
                <a:lnTo>
                  <a:pt x="0" y="6779563"/>
                </a:lnTo>
                <a:lnTo>
                  <a:pt x="4760929" y="6779563"/>
                </a:lnTo>
                <a:lnTo>
                  <a:pt x="4760929"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0090" y="549334"/>
            <a:ext cx="19208181" cy="1203313"/>
          </a:xfrm>
          <a:prstGeom prst="rect">
            <a:avLst/>
          </a:prstGeom>
        </p:spPr>
        <p:txBody>
          <a:bodyPr anchor="t" rtlCol="false" tIns="0" lIns="0" bIns="0" rIns="0">
            <a:spAutoFit/>
          </a:bodyPr>
          <a:lstStyle/>
          <a:p>
            <a:pPr algn="ctr">
              <a:lnSpc>
                <a:spcPts val="9800"/>
              </a:lnSpc>
              <a:spcBef>
                <a:spcPct val="0"/>
              </a:spcBef>
            </a:pPr>
            <a:r>
              <a:rPr lang="en-US" sz="7000">
                <a:solidFill>
                  <a:srgbClr val="729F1B"/>
                </a:solidFill>
                <a:latin typeface="Canva Sans Bold"/>
              </a:rPr>
              <a:t>Functional Requirements Of Customers</a:t>
            </a:r>
          </a:p>
        </p:txBody>
      </p:sp>
      <p:sp>
        <p:nvSpPr>
          <p:cNvPr name="TextBox 3" id="3"/>
          <p:cNvSpPr txBox="true"/>
          <p:nvPr/>
        </p:nvSpPr>
        <p:spPr>
          <a:xfrm rot="0">
            <a:off x="1431111" y="2344546"/>
            <a:ext cx="10878434" cy="5371867"/>
          </a:xfrm>
          <a:prstGeom prst="rect">
            <a:avLst/>
          </a:prstGeom>
        </p:spPr>
        <p:txBody>
          <a:bodyPr anchor="t" rtlCol="false" tIns="0" lIns="0" bIns="0" rIns="0">
            <a:spAutoFit/>
          </a:bodyPr>
          <a:lstStyle/>
          <a:p>
            <a:pPr algn="just" marL="938950" indent="-469475" lvl="1">
              <a:lnSpc>
                <a:spcPts val="6088"/>
              </a:lnSpc>
              <a:buFont typeface="Arial"/>
              <a:buChar char="•"/>
            </a:pPr>
            <a:r>
              <a:rPr lang="en-US" sz="4349">
                <a:solidFill>
                  <a:srgbClr val="000000"/>
                </a:solidFill>
                <a:latin typeface="Canva Sans"/>
              </a:rPr>
              <a:t>User Registration with phone number</a:t>
            </a:r>
          </a:p>
          <a:p>
            <a:pPr algn="just" marL="938950" indent="-469475" lvl="1">
              <a:lnSpc>
                <a:spcPts val="6088"/>
              </a:lnSpc>
              <a:buFont typeface="Arial"/>
              <a:buChar char="•"/>
            </a:pPr>
            <a:r>
              <a:rPr lang="en-US" sz="4349">
                <a:solidFill>
                  <a:srgbClr val="000000"/>
                </a:solidFill>
                <a:latin typeface="Canva Sans"/>
              </a:rPr>
              <a:t>Search fruits</a:t>
            </a:r>
          </a:p>
          <a:p>
            <a:pPr algn="just" marL="938950" indent="-469475" lvl="1">
              <a:lnSpc>
                <a:spcPts val="6088"/>
              </a:lnSpc>
              <a:buFont typeface="Arial"/>
              <a:buChar char="•"/>
            </a:pPr>
            <a:r>
              <a:rPr lang="en-US" sz="4349">
                <a:solidFill>
                  <a:srgbClr val="000000"/>
                </a:solidFill>
                <a:latin typeface="Canva Sans"/>
              </a:rPr>
              <a:t>Add to cart</a:t>
            </a:r>
          </a:p>
          <a:p>
            <a:pPr algn="just" marL="938950" indent="-469475" lvl="1">
              <a:lnSpc>
                <a:spcPts val="6088"/>
              </a:lnSpc>
              <a:buFont typeface="Arial"/>
              <a:buChar char="•"/>
            </a:pPr>
            <a:r>
              <a:rPr lang="en-US" sz="4349">
                <a:solidFill>
                  <a:srgbClr val="000000"/>
                </a:solidFill>
                <a:latin typeface="Canva Sans"/>
              </a:rPr>
              <a:t>View/Update cart</a:t>
            </a:r>
          </a:p>
          <a:p>
            <a:pPr algn="just" marL="938950" indent="-469475" lvl="1">
              <a:lnSpc>
                <a:spcPts val="6088"/>
              </a:lnSpc>
              <a:buFont typeface="Arial"/>
              <a:buChar char="•"/>
            </a:pPr>
            <a:r>
              <a:rPr lang="en-US" sz="4349">
                <a:solidFill>
                  <a:srgbClr val="000000"/>
                </a:solidFill>
                <a:latin typeface="Canva Sans"/>
              </a:rPr>
              <a:t>Place Order</a:t>
            </a:r>
          </a:p>
          <a:p>
            <a:pPr algn="just" marL="938950" indent="-469475" lvl="1">
              <a:lnSpc>
                <a:spcPts val="6088"/>
              </a:lnSpc>
              <a:buFont typeface="Arial"/>
              <a:buChar char="•"/>
            </a:pPr>
            <a:r>
              <a:rPr lang="en-US" sz="4349">
                <a:solidFill>
                  <a:srgbClr val="000000"/>
                </a:solidFill>
                <a:latin typeface="Canva Sans"/>
              </a:rPr>
              <a:t>Fruit Category</a:t>
            </a:r>
          </a:p>
          <a:p>
            <a:pPr algn="just" marL="938950" indent="-469475" lvl="1">
              <a:lnSpc>
                <a:spcPts val="6088"/>
              </a:lnSpc>
              <a:buFont typeface="Arial"/>
              <a:buChar char="•"/>
            </a:pPr>
            <a:r>
              <a:rPr lang="en-US" sz="4349">
                <a:solidFill>
                  <a:srgbClr val="000000"/>
                </a:solidFill>
                <a:latin typeface="Canva Sans"/>
              </a:rPr>
              <a:t>Logout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79719" y="895350"/>
            <a:ext cx="20647437" cy="1177278"/>
          </a:xfrm>
          <a:prstGeom prst="rect">
            <a:avLst/>
          </a:prstGeom>
        </p:spPr>
        <p:txBody>
          <a:bodyPr anchor="t" rtlCol="false" tIns="0" lIns="0" bIns="0" rIns="0">
            <a:spAutoFit/>
          </a:bodyPr>
          <a:lstStyle/>
          <a:p>
            <a:pPr algn="ctr">
              <a:lnSpc>
                <a:spcPts val="9660"/>
              </a:lnSpc>
              <a:spcBef>
                <a:spcPct val="0"/>
              </a:spcBef>
            </a:pPr>
            <a:r>
              <a:rPr lang="en-US" sz="6900">
                <a:solidFill>
                  <a:srgbClr val="FF8A01"/>
                </a:solidFill>
                <a:latin typeface="Canva Sans Bold"/>
              </a:rPr>
              <a:t>Functional Requirements Of Admin Panel</a:t>
            </a:r>
          </a:p>
        </p:txBody>
      </p:sp>
      <p:grpSp>
        <p:nvGrpSpPr>
          <p:cNvPr name="Group 3" id="3"/>
          <p:cNvGrpSpPr/>
          <p:nvPr/>
        </p:nvGrpSpPr>
        <p:grpSpPr>
          <a:xfrm rot="0">
            <a:off x="1028700" y="3865967"/>
            <a:ext cx="16095147" cy="7195716"/>
            <a:chOff x="0" y="0"/>
            <a:chExt cx="21460195" cy="9594288"/>
          </a:xfrm>
        </p:grpSpPr>
        <p:sp>
          <p:nvSpPr>
            <p:cNvPr name="TextBox 4" id="4"/>
            <p:cNvSpPr txBox="true"/>
            <p:nvPr/>
          </p:nvSpPr>
          <p:spPr>
            <a:xfrm rot="0">
              <a:off x="143367" y="-95250"/>
              <a:ext cx="14748741" cy="4846743"/>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latin typeface="Canva Sans"/>
                </a:rPr>
                <a:t>Register/Login</a:t>
              </a:r>
            </a:p>
            <a:p>
              <a:pPr marL="1122679" indent="-561340" lvl="1">
                <a:lnSpc>
                  <a:spcPts val="7279"/>
                </a:lnSpc>
                <a:buFont typeface="Arial"/>
                <a:buChar char="•"/>
              </a:pPr>
              <a:r>
                <a:rPr lang="en-US" sz="5199">
                  <a:solidFill>
                    <a:srgbClr val="000000"/>
                  </a:solidFill>
                  <a:latin typeface="Canva Sans"/>
                </a:rPr>
                <a:t>Generate Reports</a:t>
              </a:r>
            </a:p>
            <a:p>
              <a:pPr marL="1122679" indent="-561340" lvl="1">
                <a:lnSpc>
                  <a:spcPts val="7279"/>
                </a:lnSpc>
                <a:buFont typeface="Arial"/>
                <a:buChar char="•"/>
              </a:pPr>
              <a:r>
                <a:rPr lang="en-US" sz="5199">
                  <a:solidFill>
                    <a:srgbClr val="000000"/>
                  </a:solidFill>
                  <a:latin typeface="Canva Sans"/>
                </a:rPr>
                <a:t>Edit Data in Database</a:t>
              </a:r>
            </a:p>
            <a:p>
              <a:pPr marL="1122679" indent="-561340" lvl="1">
                <a:lnSpc>
                  <a:spcPts val="7279"/>
                </a:lnSpc>
                <a:buFont typeface="Arial"/>
                <a:buChar char="•"/>
              </a:pPr>
              <a:r>
                <a:rPr lang="en-US" sz="5199">
                  <a:solidFill>
                    <a:srgbClr val="000000"/>
                  </a:solidFill>
                  <a:latin typeface="Canva Sans"/>
                </a:rPr>
                <a:t>Manage Applications content</a:t>
              </a:r>
            </a:p>
          </p:txBody>
        </p:sp>
        <p:sp>
          <p:nvSpPr>
            <p:cNvPr name="TextBox 5" id="5"/>
            <p:cNvSpPr txBox="true"/>
            <p:nvPr/>
          </p:nvSpPr>
          <p:spPr>
            <a:xfrm rot="0">
              <a:off x="0" y="8443245"/>
              <a:ext cx="21460195" cy="1151043"/>
            </a:xfrm>
            <a:prstGeom prst="rect">
              <a:avLst/>
            </a:prstGeom>
          </p:spPr>
          <p:txBody>
            <a:bodyPr anchor="t" rtlCol="false" tIns="0" lIns="0" bIns="0" rIns="0">
              <a:spAutoFit/>
            </a:bodyPr>
            <a:lstStyle/>
            <a:p>
              <a:pPr>
                <a:lnSpc>
                  <a:spcPts val="7279"/>
                </a:lnSpc>
              </a:pPr>
            </a:p>
          </p:txBody>
        </p:sp>
      </p:grpSp>
      <p:sp>
        <p:nvSpPr>
          <p:cNvPr name="Freeform 6" id="6"/>
          <p:cNvSpPr/>
          <p:nvPr/>
        </p:nvSpPr>
        <p:spPr>
          <a:xfrm flipH="true" flipV="false" rot="0">
            <a:off x="15840662" y="2342448"/>
            <a:ext cx="4007585" cy="7944552"/>
          </a:xfrm>
          <a:custGeom>
            <a:avLst/>
            <a:gdLst/>
            <a:ahLst/>
            <a:cxnLst/>
            <a:rect r="r" b="b" t="t" l="l"/>
            <a:pathLst>
              <a:path h="7944552" w="4007585">
                <a:moveTo>
                  <a:pt x="4007586" y="0"/>
                </a:moveTo>
                <a:lnTo>
                  <a:pt x="0" y="0"/>
                </a:lnTo>
                <a:lnTo>
                  <a:pt x="0" y="7944552"/>
                </a:lnTo>
                <a:lnTo>
                  <a:pt x="4007586" y="7944552"/>
                </a:lnTo>
                <a:lnTo>
                  <a:pt x="4007586"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4739" y="586753"/>
            <a:ext cx="16738521" cy="1295389"/>
          </a:xfrm>
          <a:prstGeom prst="rect">
            <a:avLst/>
          </a:prstGeom>
        </p:spPr>
        <p:txBody>
          <a:bodyPr anchor="t" rtlCol="false" tIns="0" lIns="0" bIns="0" rIns="0">
            <a:spAutoFit/>
          </a:bodyPr>
          <a:lstStyle/>
          <a:p>
            <a:pPr algn="ctr">
              <a:lnSpc>
                <a:spcPts val="10500"/>
              </a:lnSpc>
              <a:spcBef>
                <a:spcPct val="0"/>
              </a:spcBef>
            </a:pPr>
            <a:r>
              <a:rPr lang="en-US" sz="7500">
                <a:solidFill>
                  <a:srgbClr val="729F1B"/>
                </a:solidFill>
                <a:latin typeface="Canva Sans Bold"/>
              </a:rPr>
              <a:t>Functional Requirements Of Vendor</a:t>
            </a:r>
          </a:p>
        </p:txBody>
      </p:sp>
      <p:sp>
        <p:nvSpPr>
          <p:cNvPr name="TextBox 3" id="3"/>
          <p:cNvSpPr txBox="true"/>
          <p:nvPr/>
        </p:nvSpPr>
        <p:spPr>
          <a:xfrm rot="0">
            <a:off x="1282073" y="2508626"/>
            <a:ext cx="13581856" cy="6749674"/>
          </a:xfrm>
          <a:prstGeom prst="rect">
            <a:avLst/>
          </a:prstGeom>
        </p:spPr>
        <p:txBody>
          <a:bodyPr anchor="t" rtlCol="false" tIns="0" lIns="0" bIns="0" rIns="0">
            <a:spAutoFit/>
          </a:bodyPr>
          <a:lstStyle/>
          <a:p>
            <a:pPr marL="1040576" indent="-520288" lvl="1">
              <a:lnSpc>
                <a:spcPts val="6747"/>
              </a:lnSpc>
              <a:buFont typeface="Arial"/>
              <a:buChar char="•"/>
            </a:pPr>
            <a:r>
              <a:rPr lang="en-US" sz="4819">
                <a:solidFill>
                  <a:srgbClr val="000000"/>
                </a:solidFill>
                <a:latin typeface="Canva Sans"/>
              </a:rPr>
              <a:t>Vendor Registration with phone number</a:t>
            </a:r>
          </a:p>
          <a:p>
            <a:pPr marL="1040576" indent="-520288" lvl="1">
              <a:lnSpc>
                <a:spcPts val="6747"/>
              </a:lnSpc>
              <a:buFont typeface="Arial"/>
              <a:buChar char="•"/>
            </a:pPr>
            <a:r>
              <a:rPr lang="en-US" sz="4819">
                <a:solidFill>
                  <a:srgbClr val="000000"/>
                </a:solidFill>
                <a:latin typeface="Canva Sans"/>
              </a:rPr>
              <a:t>Add Fruits</a:t>
            </a:r>
          </a:p>
          <a:p>
            <a:pPr marL="1040576" indent="-520288" lvl="1">
              <a:lnSpc>
                <a:spcPts val="6747"/>
              </a:lnSpc>
              <a:buFont typeface="Arial"/>
              <a:buChar char="•"/>
            </a:pPr>
            <a:r>
              <a:rPr lang="en-US" sz="4819">
                <a:solidFill>
                  <a:srgbClr val="000000"/>
                </a:solidFill>
                <a:latin typeface="Canva Sans"/>
              </a:rPr>
              <a:t>Remove Fruits</a:t>
            </a:r>
          </a:p>
          <a:p>
            <a:pPr marL="1040576" indent="-520288" lvl="1">
              <a:lnSpc>
                <a:spcPts val="6747"/>
              </a:lnSpc>
              <a:buFont typeface="Arial"/>
              <a:buChar char="•"/>
            </a:pPr>
            <a:r>
              <a:rPr lang="en-US" sz="4819">
                <a:solidFill>
                  <a:srgbClr val="000000"/>
                </a:solidFill>
                <a:latin typeface="Canva Sans"/>
              </a:rPr>
              <a:t>Create Profile</a:t>
            </a:r>
          </a:p>
          <a:p>
            <a:pPr marL="1040576" indent="-520288" lvl="1">
              <a:lnSpc>
                <a:spcPts val="6747"/>
              </a:lnSpc>
              <a:buFont typeface="Arial"/>
              <a:buChar char="•"/>
            </a:pPr>
            <a:r>
              <a:rPr lang="en-US" sz="4819">
                <a:solidFill>
                  <a:srgbClr val="000000"/>
                </a:solidFill>
                <a:latin typeface="Canva Sans"/>
              </a:rPr>
              <a:t>Manage Stocks</a:t>
            </a:r>
          </a:p>
          <a:p>
            <a:pPr marL="1040576" indent="-520288" lvl="1">
              <a:lnSpc>
                <a:spcPts val="6747"/>
              </a:lnSpc>
              <a:buFont typeface="Arial"/>
              <a:buChar char="•"/>
            </a:pPr>
            <a:r>
              <a:rPr lang="en-US" sz="4819">
                <a:solidFill>
                  <a:srgbClr val="000000"/>
                </a:solidFill>
                <a:latin typeface="Canva Sans"/>
              </a:rPr>
              <a:t>Accept Orders</a:t>
            </a:r>
          </a:p>
          <a:p>
            <a:pPr marL="1040576" indent="-520288" lvl="1">
              <a:lnSpc>
                <a:spcPts val="6747"/>
              </a:lnSpc>
              <a:buFont typeface="Arial"/>
              <a:buChar char="•"/>
            </a:pPr>
            <a:r>
              <a:rPr lang="en-US" sz="4819">
                <a:solidFill>
                  <a:srgbClr val="000000"/>
                </a:solidFill>
                <a:latin typeface="Canva Sans"/>
              </a:rPr>
              <a:t>Process Orders</a:t>
            </a:r>
          </a:p>
          <a:p>
            <a:pPr marL="1040576" indent="-520288" lvl="1">
              <a:lnSpc>
                <a:spcPts val="6747"/>
              </a:lnSpc>
              <a:buFont typeface="Arial"/>
              <a:buChar char="•"/>
            </a:pPr>
            <a:r>
              <a:rPr lang="en-US" sz="4819">
                <a:solidFill>
                  <a:srgbClr val="000000"/>
                </a:solidFill>
                <a:latin typeface="Canva Sans"/>
              </a:rPr>
              <a:t>Logout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1248" y="917643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89820" y="-86591"/>
            <a:ext cx="1557823" cy="2887332"/>
          </a:xfrm>
          <a:custGeom>
            <a:avLst/>
            <a:gdLst/>
            <a:ahLst/>
            <a:cxnLst/>
            <a:rect r="r" b="b" t="t" l="l"/>
            <a:pathLst>
              <a:path h="2887332" w="1557823">
                <a:moveTo>
                  <a:pt x="0" y="0"/>
                </a:moveTo>
                <a:lnTo>
                  <a:pt x="1557824" y="0"/>
                </a:lnTo>
                <a:lnTo>
                  <a:pt x="1557824" y="2887332"/>
                </a:lnTo>
                <a:lnTo>
                  <a:pt x="0" y="2887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686715" y="3825620"/>
            <a:ext cx="4760929" cy="6779562"/>
          </a:xfrm>
          <a:custGeom>
            <a:avLst/>
            <a:gdLst/>
            <a:ahLst/>
            <a:cxnLst/>
            <a:rect r="r" b="b" t="t" l="l"/>
            <a:pathLst>
              <a:path h="6779562" w="4760929">
                <a:moveTo>
                  <a:pt x="4760929" y="0"/>
                </a:moveTo>
                <a:lnTo>
                  <a:pt x="0" y="0"/>
                </a:lnTo>
                <a:lnTo>
                  <a:pt x="0" y="6779563"/>
                </a:lnTo>
                <a:lnTo>
                  <a:pt x="4760929" y="6779563"/>
                </a:lnTo>
                <a:lnTo>
                  <a:pt x="4760929" y="0"/>
                </a:lnTo>
                <a:close/>
              </a:path>
            </a:pathLst>
          </a:custGeom>
          <a:blipFill>
            <a:blip r:embed="rId6"/>
            <a:stretch>
              <a:fillRect l="0" t="0" r="0" b="0"/>
            </a:stretch>
          </a:blipFill>
        </p:spPr>
      </p:sp>
      <p:sp>
        <p:nvSpPr>
          <p:cNvPr name="TextBox 5" id="5"/>
          <p:cNvSpPr txBox="true"/>
          <p:nvPr/>
        </p:nvSpPr>
        <p:spPr>
          <a:xfrm rot="0">
            <a:off x="2449183" y="1234197"/>
            <a:ext cx="128127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Major Project Phase - I</a:t>
            </a:r>
          </a:p>
        </p:txBody>
      </p:sp>
      <p:sp>
        <p:nvSpPr>
          <p:cNvPr name="TextBox 6" id="6"/>
          <p:cNvSpPr txBox="true"/>
          <p:nvPr/>
        </p:nvSpPr>
        <p:spPr>
          <a:xfrm rot="0">
            <a:off x="31153" y="419775"/>
            <a:ext cx="18090531" cy="1655525"/>
          </a:xfrm>
          <a:prstGeom prst="rect">
            <a:avLst/>
          </a:prstGeom>
        </p:spPr>
        <p:txBody>
          <a:bodyPr anchor="t" rtlCol="false" tIns="0" lIns="0" bIns="0" rIns="0">
            <a:spAutoFit/>
          </a:bodyPr>
          <a:lstStyle/>
          <a:p>
            <a:pPr algn="ctr">
              <a:lnSpc>
                <a:spcPts val="13225"/>
              </a:lnSpc>
              <a:spcBef>
                <a:spcPct val="0"/>
              </a:spcBef>
            </a:pPr>
            <a:r>
              <a:rPr lang="en-US" sz="9446">
                <a:solidFill>
                  <a:srgbClr val="FF8A01"/>
                </a:solidFill>
                <a:latin typeface="Arimo Bold"/>
              </a:rPr>
              <a:t>Non Functional Requirements</a:t>
            </a:r>
          </a:p>
        </p:txBody>
      </p:sp>
      <p:sp>
        <p:nvSpPr>
          <p:cNvPr name="TextBox 7" id="7"/>
          <p:cNvSpPr txBox="true"/>
          <p:nvPr/>
        </p:nvSpPr>
        <p:spPr>
          <a:xfrm rot="0">
            <a:off x="1237502" y="1941378"/>
            <a:ext cx="10422486" cy="6299470"/>
          </a:xfrm>
          <a:prstGeom prst="rect">
            <a:avLst/>
          </a:prstGeom>
        </p:spPr>
        <p:txBody>
          <a:bodyPr anchor="t" rtlCol="false" tIns="0" lIns="0" bIns="0" rIns="0">
            <a:spAutoFit/>
          </a:bodyPr>
          <a:lstStyle/>
          <a:p>
            <a:pPr algn="just">
              <a:lnSpc>
                <a:spcPts val="7160"/>
              </a:lnSpc>
            </a:pPr>
          </a:p>
          <a:p>
            <a:pPr algn="just" marL="1104229" indent="-552114" lvl="1">
              <a:lnSpc>
                <a:spcPts val="7160"/>
              </a:lnSpc>
              <a:buFont typeface="Arial"/>
              <a:buChar char="•"/>
            </a:pPr>
            <a:r>
              <a:rPr lang="en-US" sz="5114">
                <a:solidFill>
                  <a:srgbClr val="000000"/>
                </a:solidFill>
                <a:latin typeface="Canva Sans"/>
              </a:rPr>
              <a:t>Reliability</a:t>
            </a:r>
          </a:p>
          <a:p>
            <a:pPr algn="just" marL="1104229" indent="-552114" lvl="1">
              <a:lnSpc>
                <a:spcPts val="7160"/>
              </a:lnSpc>
              <a:buFont typeface="Arial"/>
              <a:buChar char="•"/>
            </a:pPr>
            <a:r>
              <a:rPr lang="en-US" sz="5114">
                <a:solidFill>
                  <a:srgbClr val="000000"/>
                </a:solidFill>
                <a:latin typeface="Canva Sans"/>
              </a:rPr>
              <a:t>Security</a:t>
            </a:r>
          </a:p>
          <a:p>
            <a:pPr algn="just" marL="1104229" indent="-552114" lvl="1">
              <a:lnSpc>
                <a:spcPts val="7160"/>
              </a:lnSpc>
              <a:buFont typeface="Arial"/>
              <a:buChar char="•"/>
            </a:pPr>
            <a:r>
              <a:rPr lang="en-US" sz="5114">
                <a:solidFill>
                  <a:srgbClr val="000000"/>
                </a:solidFill>
                <a:latin typeface="Canva Sans"/>
              </a:rPr>
              <a:t>Scalability</a:t>
            </a:r>
          </a:p>
          <a:p>
            <a:pPr algn="just" marL="1104229" indent="-552114" lvl="1">
              <a:lnSpc>
                <a:spcPts val="7160"/>
              </a:lnSpc>
              <a:buFont typeface="Arial"/>
              <a:buChar char="•"/>
            </a:pPr>
            <a:r>
              <a:rPr lang="en-US" sz="5114">
                <a:solidFill>
                  <a:srgbClr val="000000"/>
                </a:solidFill>
                <a:latin typeface="Canva Sans"/>
              </a:rPr>
              <a:t>Usability and User Experience</a:t>
            </a:r>
          </a:p>
          <a:p>
            <a:pPr algn="just" marL="1104229" indent="-552114" lvl="1">
              <a:lnSpc>
                <a:spcPts val="7160"/>
              </a:lnSpc>
              <a:buFont typeface="Arial"/>
              <a:buChar char="•"/>
            </a:pPr>
            <a:r>
              <a:rPr lang="en-US" sz="5114">
                <a:solidFill>
                  <a:srgbClr val="000000"/>
                </a:solidFill>
                <a:latin typeface="Canva Sans"/>
              </a:rPr>
              <a:t>Compatibility</a:t>
            </a:r>
          </a:p>
          <a:p>
            <a:pPr algn="just" marL="1104229" indent="-552114" lvl="1">
              <a:lnSpc>
                <a:spcPts val="7160"/>
              </a:lnSpc>
              <a:buFont typeface="Arial"/>
              <a:buChar char="•"/>
            </a:pPr>
            <a:r>
              <a:rPr lang="en-US" sz="5114">
                <a:solidFill>
                  <a:srgbClr val="000000"/>
                </a:solidFill>
                <a:latin typeface="Canva Sans"/>
              </a:rPr>
              <a:t>Maintainability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53897" y="296657"/>
            <a:ext cx="18414997" cy="10413997"/>
          </a:xfrm>
          <a:custGeom>
            <a:avLst/>
            <a:gdLst/>
            <a:ahLst/>
            <a:cxnLst/>
            <a:rect r="r" b="b" t="t" l="l"/>
            <a:pathLst>
              <a:path h="10413997" w="18414997">
                <a:moveTo>
                  <a:pt x="0" y="0"/>
                </a:moveTo>
                <a:lnTo>
                  <a:pt x="18414997" y="0"/>
                </a:lnTo>
                <a:lnTo>
                  <a:pt x="18414997" y="10413996"/>
                </a:lnTo>
                <a:lnTo>
                  <a:pt x="0" y="10413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8264" y="9494603"/>
            <a:ext cx="3086100" cy="550502"/>
            <a:chOff x="0" y="0"/>
            <a:chExt cx="812800" cy="144988"/>
          </a:xfrm>
        </p:grpSpPr>
        <p:sp>
          <p:nvSpPr>
            <p:cNvPr name="Freeform 4" id="4"/>
            <p:cNvSpPr/>
            <p:nvPr/>
          </p:nvSpPr>
          <p:spPr>
            <a:xfrm flipH="false" flipV="false" rot="0">
              <a:off x="0" y="0"/>
              <a:ext cx="812800" cy="144988"/>
            </a:xfrm>
            <a:custGeom>
              <a:avLst/>
              <a:gdLst/>
              <a:ahLst/>
              <a:cxnLst/>
              <a:rect r="r" b="b" t="t" l="l"/>
              <a:pathLst>
                <a:path h="144988" w="812800">
                  <a:moveTo>
                    <a:pt x="0" y="0"/>
                  </a:moveTo>
                  <a:lnTo>
                    <a:pt x="812800" y="0"/>
                  </a:lnTo>
                  <a:lnTo>
                    <a:pt x="812800" y="144988"/>
                  </a:lnTo>
                  <a:lnTo>
                    <a:pt x="0" y="144988"/>
                  </a:lnTo>
                  <a:close/>
                </a:path>
              </a:pathLst>
            </a:custGeom>
            <a:solidFill>
              <a:srgbClr val="FFFFFF"/>
            </a:solidFill>
          </p:spPr>
        </p:sp>
        <p:sp>
          <p:nvSpPr>
            <p:cNvPr name="TextBox 5" id="5"/>
            <p:cNvSpPr txBox="true"/>
            <p:nvPr/>
          </p:nvSpPr>
          <p:spPr>
            <a:xfrm>
              <a:off x="0" y="-57150"/>
              <a:ext cx="812800" cy="202138"/>
            </a:xfrm>
            <a:prstGeom prst="rect">
              <a:avLst/>
            </a:prstGeom>
          </p:spPr>
          <p:txBody>
            <a:bodyPr anchor="ctr" rtlCol="false" tIns="50800" lIns="50800" bIns="50800" rIns="50800"/>
            <a:lstStyle/>
            <a:p>
              <a:pPr algn="ctr">
                <a:lnSpc>
                  <a:spcPts val="2729"/>
                </a:lnSpc>
              </a:pPr>
            </a:p>
          </p:txBody>
        </p:sp>
      </p:grpSp>
      <p:sp>
        <p:nvSpPr>
          <p:cNvPr name="Freeform 6" id="6"/>
          <p:cNvSpPr/>
          <p:nvPr/>
        </p:nvSpPr>
        <p:spPr>
          <a:xfrm flipH="false" flipV="false" rot="0">
            <a:off x="-228264" y="-265588"/>
            <a:ext cx="1124490" cy="1124490"/>
          </a:xfrm>
          <a:custGeom>
            <a:avLst/>
            <a:gdLst/>
            <a:ahLst/>
            <a:cxnLst/>
            <a:rect r="r" b="b" t="t" l="l"/>
            <a:pathLst>
              <a:path h="1124490" w="1124490">
                <a:moveTo>
                  <a:pt x="0" y="0"/>
                </a:moveTo>
                <a:lnTo>
                  <a:pt x="1124490" y="0"/>
                </a:lnTo>
                <a:lnTo>
                  <a:pt x="1124490" y="1124490"/>
                </a:lnTo>
                <a:lnTo>
                  <a:pt x="0" y="1124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519621" y="296657"/>
            <a:ext cx="11899920" cy="9990343"/>
          </a:xfrm>
          <a:custGeom>
            <a:avLst/>
            <a:gdLst/>
            <a:ahLst/>
            <a:cxnLst/>
            <a:rect r="r" b="b" t="t" l="l"/>
            <a:pathLst>
              <a:path h="9990343" w="11899920">
                <a:moveTo>
                  <a:pt x="0" y="0"/>
                </a:moveTo>
                <a:lnTo>
                  <a:pt x="11899919" y="0"/>
                </a:lnTo>
                <a:lnTo>
                  <a:pt x="11899919" y="9990343"/>
                </a:lnTo>
                <a:lnTo>
                  <a:pt x="0" y="9990343"/>
                </a:lnTo>
                <a:lnTo>
                  <a:pt x="0" y="0"/>
                </a:lnTo>
                <a:close/>
              </a:path>
            </a:pathLst>
          </a:custGeom>
          <a:blipFill>
            <a:blip r:embed="rId6"/>
            <a:stretch>
              <a:fillRect l="0" t="0" r="0" b="0"/>
            </a:stretch>
          </a:blipFill>
        </p:spPr>
      </p:sp>
      <p:sp>
        <p:nvSpPr>
          <p:cNvPr name="TextBox 8" id="8"/>
          <p:cNvSpPr txBox="true"/>
          <p:nvPr/>
        </p:nvSpPr>
        <p:spPr>
          <a:xfrm rot="0">
            <a:off x="0" y="3303905"/>
            <a:ext cx="4919291" cy="2199750"/>
          </a:xfrm>
          <a:prstGeom prst="rect">
            <a:avLst/>
          </a:prstGeom>
        </p:spPr>
        <p:txBody>
          <a:bodyPr anchor="t" rtlCol="false" tIns="0" lIns="0" bIns="0" rIns="0">
            <a:spAutoFit/>
          </a:bodyPr>
          <a:lstStyle/>
          <a:p>
            <a:pPr algn="ctr">
              <a:lnSpc>
                <a:spcPts val="8808"/>
              </a:lnSpc>
            </a:pPr>
            <a:r>
              <a:rPr lang="en-US" sz="6291">
                <a:solidFill>
                  <a:srgbClr val="103DAD"/>
                </a:solidFill>
                <a:latin typeface="Canva Sans Bold"/>
              </a:rPr>
              <a:t>Use Case 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7873" y="-2086908"/>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2619" y="983626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55959" y="127914"/>
            <a:ext cx="12059636" cy="1582497"/>
          </a:xfrm>
          <a:prstGeom prst="rect">
            <a:avLst/>
          </a:prstGeom>
        </p:spPr>
        <p:txBody>
          <a:bodyPr anchor="t" rtlCol="false" tIns="0" lIns="0" bIns="0" rIns="0">
            <a:spAutoFit/>
          </a:bodyPr>
          <a:lstStyle/>
          <a:p>
            <a:pPr algn="ctr">
              <a:lnSpc>
                <a:spcPts val="12525"/>
              </a:lnSpc>
              <a:spcBef>
                <a:spcPct val="0"/>
              </a:spcBef>
            </a:pPr>
            <a:r>
              <a:rPr lang="en-US" sz="8946">
                <a:solidFill>
                  <a:srgbClr val="FF8A01"/>
                </a:solidFill>
                <a:latin typeface="Arimo Bold"/>
              </a:rPr>
              <a:t>Background Study</a:t>
            </a:r>
          </a:p>
        </p:txBody>
      </p:sp>
      <p:grpSp>
        <p:nvGrpSpPr>
          <p:cNvPr name="Group 6" id="6"/>
          <p:cNvGrpSpPr/>
          <p:nvPr/>
        </p:nvGrpSpPr>
        <p:grpSpPr>
          <a:xfrm rot="0">
            <a:off x="502245" y="2348170"/>
            <a:ext cx="16567063" cy="7597514"/>
            <a:chOff x="0" y="0"/>
            <a:chExt cx="22089417" cy="10130018"/>
          </a:xfrm>
        </p:grpSpPr>
        <p:sp>
          <p:nvSpPr>
            <p:cNvPr name="TextBox 7" id="7"/>
            <p:cNvSpPr txBox="true"/>
            <p:nvPr/>
          </p:nvSpPr>
          <p:spPr>
            <a:xfrm rot="0">
              <a:off x="1205911" y="-85725"/>
              <a:ext cx="6355953" cy="1009421"/>
            </a:xfrm>
            <a:prstGeom prst="rect">
              <a:avLst/>
            </a:prstGeom>
          </p:spPr>
          <p:txBody>
            <a:bodyPr anchor="t" rtlCol="false" tIns="0" lIns="0" bIns="0" rIns="0">
              <a:spAutoFit/>
            </a:bodyPr>
            <a:lstStyle/>
            <a:p>
              <a:pPr algn="ctr">
                <a:lnSpc>
                  <a:spcPts val="6440"/>
                </a:lnSpc>
                <a:spcBef>
                  <a:spcPct val="0"/>
                </a:spcBef>
              </a:pPr>
              <a:r>
                <a:rPr lang="en-US" sz="4600">
                  <a:solidFill>
                    <a:srgbClr val="000000"/>
                  </a:solidFill>
                  <a:latin typeface="Canva Sans Bold"/>
                </a:rPr>
                <a:t>Source of Origin:</a:t>
              </a:r>
            </a:p>
          </p:txBody>
        </p:sp>
        <p:sp>
          <p:nvSpPr>
            <p:cNvPr name="TextBox 8" id="8"/>
            <p:cNvSpPr txBox="true"/>
            <p:nvPr/>
          </p:nvSpPr>
          <p:spPr>
            <a:xfrm rot="0">
              <a:off x="8017191" y="76452"/>
              <a:ext cx="12406209" cy="1693950"/>
            </a:xfrm>
            <a:prstGeom prst="rect">
              <a:avLst/>
            </a:prstGeom>
          </p:spPr>
          <p:txBody>
            <a:bodyPr anchor="t" rtlCol="false" tIns="0" lIns="0" bIns="0" rIns="0">
              <a:spAutoFit/>
            </a:bodyPr>
            <a:lstStyle/>
            <a:p>
              <a:pPr algn="just">
                <a:lnSpc>
                  <a:spcPts val="5180"/>
                </a:lnSpc>
              </a:pPr>
              <a:r>
                <a:rPr lang="en-US" sz="3700">
                  <a:solidFill>
                    <a:srgbClr val="000000"/>
                  </a:solidFill>
                  <a:latin typeface="Canva Sans"/>
                </a:rPr>
                <a:t>Lack of daily access to fruits and distance from the vendors.</a:t>
              </a:r>
            </a:p>
          </p:txBody>
        </p:sp>
        <p:sp>
          <p:nvSpPr>
            <p:cNvPr name="TextBox 9" id="9"/>
            <p:cNvSpPr txBox="true"/>
            <p:nvPr/>
          </p:nvSpPr>
          <p:spPr>
            <a:xfrm rot="0">
              <a:off x="1205911" y="1726971"/>
              <a:ext cx="5200253" cy="1009421"/>
            </a:xfrm>
            <a:prstGeom prst="rect">
              <a:avLst/>
            </a:prstGeom>
          </p:spPr>
          <p:txBody>
            <a:bodyPr anchor="t" rtlCol="false" tIns="0" lIns="0" bIns="0" rIns="0">
              <a:spAutoFit/>
            </a:bodyPr>
            <a:lstStyle/>
            <a:p>
              <a:pPr algn="ctr">
                <a:lnSpc>
                  <a:spcPts val="6440"/>
                </a:lnSpc>
                <a:spcBef>
                  <a:spcPct val="0"/>
                </a:spcBef>
              </a:pPr>
              <a:r>
                <a:rPr lang="en-US" sz="4600">
                  <a:solidFill>
                    <a:srgbClr val="000000"/>
                  </a:solidFill>
                  <a:latin typeface="Canva Sans Bold"/>
                </a:rPr>
                <a:t>Convenience:</a:t>
              </a:r>
            </a:p>
          </p:txBody>
        </p:sp>
        <p:sp>
          <p:nvSpPr>
            <p:cNvPr name="TextBox 10" id="10"/>
            <p:cNvSpPr txBox="true"/>
            <p:nvPr/>
          </p:nvSpPr>
          <p:spPr>
            <a:xfrm rot="0">
              <a:off x="8017191" y="1856079"/>
              <a:ext cx="12289855" cy="1693950"/>
            </a:xfrm>
            <a:prstGeom prst="rect">
              <a:avLst/>
            </a:prstGeom>
          </p:spPr>
          <p:txBody>
            <a:bodyPr anchor="t" rtlCol="false" tIns="0" lIns="0" bIns="0" rIns="0">
              <a:spAutoFit/>
            </a:bodyPr>
            <a:lstStyle/>
            <a:p>
              <a:pPr algn="just">
                <a:lnSpc>
                  <a:spcPts val="5180"/>
                </a:lnSpc>
              </a:pPr>
              <a:r>
                <a:rPr lang="en-US" sz="3700">
                  <a:solidFill>
                    <a:srgbClr val="000000"/>
                  </a:solidFill>
                  <a:latin typeface="Canva Sans"/>
                </a:rPr>
                <a:t>Lack of time for daily shopping and markets are far for daily shopping.</a:t>
              </a:r>
            </a:p>
          </p:txBody>
        </p:sp>
        <p:sp>
          <p:nvSpPr>
            <p:cNvPr name="TextBox 11" id="11"/>
            <p:cNvSpPr txBox="true"/>
            <p:nvPr/>
          </p:nvSpPr>
          <p:spPr>
            <a:xfrm rot="0">
              <a:off x="1205911" y="3413886"/>
              <a:ext cx="4818261" cy="2088938"/>
            </a:xfrm>
            <a:prstGeom prst="rect">
              <a:avLst/>
            </a:prstGeom>
          </p:spPr>
          <p:txBody>
            <a:bodyPr anchor="t" rtlCol="false" tIns="0" lIns="0" bIns="0" rIns="0">
              <a:spAutoFit/>
            </a:bodyPr>
            <a:lstStyle/>
            <a:p>
              <a:pPr algn="just">
                <a:lnSpc>
                  <a:spcPts val="6440"/>
                </a:lnSpc>
                <a:spcBef>
                  <a:spcPct val="0"/>
                </a:spcBef>
              </a:pPr>
              <a:r>
                <a:rPr lang="en-US" sz="4600">
                  <a:solidFill>
                    <a:srgbClr val="000000"/>
                  </a:solidFill>
                  <a:latin typeface="Canva Sans Bold"/>
                </a:rPr>
                <a:t>Consumer </a:t>
              </a:r>
            </a:p>
            <a:p>
              <a:pPr algn="just">
                <a:lnSpc>
                  <a:spcPts val="6440"/>
                </a:lnSpc>
                <a:spcBef>
                  <a:spcPct val="0"/>
                </a:spcBef>
              </a:pPr>
              <a:r>
                <a:rPr lang="en-US" sz="4600">
                  <a:solidFill>
                    <a:srgbClr val="000000"/>
                  </a:solidFill>
                  <a:latin typeface="Canva Sans Bold"/>
                </a:rPr>
                <a:t>Preferences:</a:t>
              </a:r>
            </a:p>
          </p:txBody>
        </p:sp>
        <p:sp>
          <p:nvSpPr>
            <p:cNvPr name="TextBox 12" id="12"/>
            <p:cNvSpPr txBox="true"/>
            <p:nvPr/>
          </p:nvSpPr>
          <p:spPr>
            <a:xfrm rot="0">
              <a:off x="7903895" y="4434542"/>
              <a:ext cx="11535370" cy="817668"/>
            </a:xfrm>
            <a:prstGeom prst="rect">
              <a:avLst/>
            </a:prstGeom>
          </p:spPr>
          <p:txBody>
            <a:bodyPr anchor="t" rtlCol="false" tIns="0" lIns="0" bIns="0" rIns="0">
              <a:spAutoFit/>
            </a:bodyPr>
            <a:lstStyle/>
            <a:p>
              <a:pPr algn="ctr">
                <a:lnSpc>
                  <a:spcPts val="5179"/>
                </a:lnSpc>
              </a:pPr>
              <a:r>
                <a:rPr lang="en-US" sz="3699">
                  <a:solidFill>
                    <a:srgbClr val="000000"/>
                  </a:solidFill>
                  <a:latin typeface="Canva Sans"/>
                </a:rPr>
                <a:t>Subscriptions for delivery periodically</a:t>
              </a:r>
            </a:p>
          </p:txBody>
        </p:sp>
        <p:sp>
          <p:nvSpPr>
            <p:cNvPr name="TextBox 13" id="13"/>
            <p:cNvSpPr txBox="true"/>
            <p:nvPr/>
          </p:nvSpPr>
          <p:spPr>
            <a:xfrm rot="0">
              <a:off x="0" y="5853742"/>
              <a:ext cx="5031968" cy="1009438"/>
            </a:xfrm>
            <a:prstGeom prst="rect">
              <a:avLst/>
            </a:prstGeom>
          </p:spPr>
          <p:txBody>
            <a:bodyPr anchor="t" rtlCol="false" tIns="0" lIns="0" bIns="0" rIns="0">
              <a:spAutoFit/>
            </a:bodyPr>
            <a:lstStyle/>
            <a:p>
              <a:pPr algn="ctr">
                <a:lnSpc>
                  <a:spcPts val="6440"/>
                </a:lnSpc>
                <a:spcBef>
                  <a:spcPct val="0"/>
                </a:spcBef>
              </a:pPr>
              <a:r>
                <a:rPr lang="en-US" sz="4600">
                  <a:solidFill>
                    <a:srgbClr val="000000"/>
                  </a:solidFill>
                  <a:latin typeface="Canva Sans Bold"/>
                </a:rPr>
                <a:t>Prices:</a:t>
              </a:r>
            </a:p>
          </p:txBody>
        </p:sp>
        <p:sp>
          <p:nvSpPr>
            <p:cNvPr name="TextBox 14" id="14"/>
            <p:cNvSpPr txBox="true"/>
            <p:nvPr/>
          </p:nvSpPr>
          <p:spPr>
            <a:xfrm rot="0">
              <a:off x="7923163" y="5877635"/>
              <a:ext cx="14166255" cy="817668"/>
            </a:xfrm>
            <a:prstGeom prst="rect">
              <a:avLst/>
            </a:prstGeom>
          </p:spPr>
          <p:txBody>
            <a:bodyPr anchor="t" rtlCol="false" tIns="0" lIns="0" bIns="0" rIns="0">
              <a:spAutoFit/>
            </a:bodyPr>
            <a:lstStyle/>
            <a:p>
              <a:pPr algn="ctr">
                <a:lnSpc>
                  <a:spcPts val="5179"/>
                </a:lnSpc>
              </a:pPr>
              <a:r>
                <a:rPr lang="en-US" sz="3699">
                  <a:solidFill>
                    <a:srgbClr val="000000"/>
                  </a:solidFill>
                  <a:latin typeface="Canva Sans"/>
                </a:rPr>
                <a:t>Different prices of fruits on different locations.</a:t>
              </a:r>
            </a:p>
          </p:txBody>
        </p:sp>
        <p:sp>
          <p:nvSpPr>
            <p:cNvPr name="TextBox 15" id="15"/>
            <p:cNvSpPr txBox="true"/>
            <p:nvPr/>
          </p:nvSpPr>
          <p:spPr>
            <a:xfrm rot="0">
              <a:off x="1205911" y="6777455"/>
              <a:ext cx="2991644" cy="1009438"/>
            </a:xfrm>
            <a:prstGeom prst="rect">
              <a:avLst/>
            </a:prstGeom>
          </p:spPr>
          <p:txBody>
            <a:bodyPr anchor="t" rtlCol="false" tIns="0" lIns="0" bIns="0" rIns="0">
              <a:spAutoFit/>
            </a:bodyPr>
            <a:lstStyle/>
            <a:p>
              <a:pPr algn="ctr">
                <a:lnSpc>
                  <a:spcPts val="6440"/>
                </a:lnSpc>
                <a:spcBef>
                  <a:spcPct val="0"/>
                </a:spcBef>
              </a:pPr>
              <a:r>
                <a:rPr lang="en-US" sz="4600">
                  <a:solidFill>
                    <a:srgbClr val="000000"/>
                  </a:solidFill>
                  <a:latin typeface="Canva Sans Bold"/>
                </a:rPr>
                <a:t>Quality:</a:t>
              </a:r>
            </a:p>
          </p:txBody>
        </p:sp>
        <p:sp>
          <p:nvSpPr>
            <p:cNvPr name="TextBox 16" id="16"/>
            <p:cNvSpPr txBox="true"/>
            <p:nvPr/>
          </p:nvSpPr>
          <p:spPr>
            <a:xfrm rot="0">
              <a:off x="1205911" y="8041080"/>
              <a:ext cx="7895428" cy="2088938"/>
            </a:xfrm>
            <a:prstGeom prst="rect">
              <a:avLst/>
            </a:prstGeom>
          </p:spPr>
          <p:txBody>
            <a:bodyPr anchor="t" rtlCol="false" tIns="0" lIns="0" bIns="0" rIns="0">
              <a:spAutoFit/>
            </a:bodyPr>
            <a:lstStyle/>
            <a:p>
              <a:pPr algn="just">
                <a:lnSpc>
                  <a:spcPts val="6440"/>
                </a:lnSpc>
                <a:spcBef>
                  <a:spcPct val="0"/>
                </a:spcBef>
              </a:pPr>
              <a:r>
                <a:rPr lang="en-US" sz="4600">
                  <a:solidFill>
                    <a:srgbClr val="000000"/>
                  </a:solidFill>
                  <a:latin typeface="Canva Sans Bold"/>
                </a:rPr>
                <a:t>Market</a:t>
              </a:r>
            </a:p>
            <a:p>
              <a:pPr algn="just">
                <a:lnSpc>
                  <a:spcPts val="6440"/>
                </a:lnSpc>
                <a:spcBef>
                  <a:spcPct val="0"/>
                </a:spcBef>
              </a:pPr>
              <a:r>
                <a:rPr lang="en-US" sz="4600">
                  <a:solidFill>
                    <a:srgbClr val="000000"/>
                  </a:solidFill>
                  <a:latin typeface="Canva Sans Bold"/>
                </a:rPr>
                <a:t>landscape:</a:t>
              </a:r>
            </a:p>
          </p:txBody>
        </p:sp>
        <p:sp>
          <p:nvSpPr>
            <p:cNvPr name="TextBox 17" id="17"/>
            <p:cNvSpPr txBox="true"/>
            <p:nvPr/>
          </p:nvSpPr>
          <p:spPr>
            <a:xfrm rot="0">
              <a:off x="8017191" y="8232639"/>
              <a:ext cx="13708594" cy="1693968"/>
            </a:xfrm>
            <a:prstGeom prst="rect">
              <a:avLst/>
            </a:prstGeom>
          </p:spPr>
          <p:txBody>
            <a:bodyPr anchor="t" rtlCol="false" tIns="0" lIns="0" bIns="0" rIns="0">
              <a:spAutoFit/>
            </a:bodyPr>
            <a:lstStyle/>
            <a:p>
              <a:pPr algn="just">
                <a:lnSpc>
                  <a:spcPts val="5179"/>
                </a:lnSpc>
              </a:pPr>
              <a:r>
                <a:rPr lang="en-US" sz="3699">
                  <a:solidFill>
                    <a:srgbClr val="000000"/>
                  </a:solidFill>
                  <a:latin typeface="Canva Sans"/>
                </a:rPr>
                <a:t>The fruit-selling industry has significant potential for growth in the online channel.</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93680" y="8164548"/>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8244" y="-325613"/>
            <a:ext cx="1555747" cy="3467071"/>
          </a:xfrm>
          <a:custGeom>
            <a:avLst/>
            <a:gdLst/>
            <a:ahLst/>
            <a:cxnLst/>
            <a:rect r="r" b="b" t="t" l="l"/>
            <a:pathLst>
              <a:path h="3467071" w="1555747">
                <a:moveTo>
                  <a:pt x="0" y="0"/>
                </a:moveTo>
                <a:lnTo>
                  <a:pt x="1555746" y="0"/>
                </a:lnTo>
                <a:lnTo>
                  <a:pt x="1555746" y="3467072"/>
                </a:lnTo>
                <a:lnTo>
                  <a:pt x="0" y="3467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318244" y="8164548"/>
            <a:ext cx="2508247" cy="2348141"/>
          </a:xfrm>
          <a:custGeom>
            <a:avLst/>
            <a:gdLst/>
            <a:ahLst/>
            <a:cxnLst/>
            <a:rect r="r" b="b" t="t" l="l"/>
            <a:pathLst>
              <a:path h="2348141" w="2508247">
                <a:moveTo>
                  <a:pt x="2508246" y="0"/>
                </a:moveTo>
                <a:lnTo>
                  <a:pt x="0" y="0"/>
                </a:lnTo>
                <a:lnTo>
                  <a:pt x="0" y="2348141"/>
                </a:lnTo>
                <a:lnTo>
                  <a:pt x="2508246" y="2348141"/>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117190" y="0"/>
            <a:ext cx="12455402" cy="10287000"/>
          </a:xfrm>
          <a:custGeom>
            <a:avLst/>
            <a:gdLst/>
            <a:ahLst/>
            <a:cxnLst/>
            <a:rect r="r" b="b" t="t" l="l"/>
            <a:pathLst>
              <a:path h="10287000" w="12455402">
                <a:moveTo>
                  <a:pt x="0" y="0"/>
                </a:moveTo>
                <a:lnTo>
                  <a:pt x="12455402" y="0"/>
                </a:lnTo>
                <a:lnTo>
                  <a:pt x="12455402" y="10287000"/>
                </a:lnTo>
                <a:lnTo>
                  <a:pt x="0" y="10287000"/>
                </a:lnTo>
                <a:lnTo>
                  <a:pt x="0" y="0"/>
                </a:lnTo>
                <a:close/>
              </a:path>
            </a:pathLst>
          </a:custGeom>
          <a:blipFill>
            <a:blip r:embed="rId10"/>
            <a:stretch>
              <a:fillRect l="0" t="0" r="0" b="0"/>
            </a:stretch>
          </a:blipFill>
        </p:spPr>
      </p:sp>
      <p:sp>
        <p:nvSpPr>
          <p:cNvPr name="TextBox 7" id="7"/>
          <p:cNvSpPr txBox="true"/>
          <p:nvPr/>
        </p:nvSpPr>
        <p:spPr>
          <a:xfrm rot="0">
            <a:off x="935879" y="3360534"/>
            <a:ext cx="4902990" cy="2210938"/>
          </a:xfrm>
          <a:prstGeom prst="rect">
            <a:avLst/>
          </a:prstGeom>
        </p:spPr>
        <p:txBody>
          <a:bodyPr anchor="t" rtlCol="false" tIns="0" lIns="0" bIns="0" rIns="0">
            <a:spAutoFit/>
          </a:bodyPr>
          <a:lstStyle/>
          <a:p>
            <a:pPr algn="just">
              <a:lnSpc>
                <a:spcPts val="8862"/>
              </a:lnSpc>
            </a:pPr>
            <a:r>
              <a:rPr lang="en-US" sz="6330">
                <a:solidFill>
                  <a:srgbClr val="729F1B"/>
                </a:solidFill>
                <a:latin typeface="Canva Sans Bold"/>
              </a:rPr>
              <a:t>Activity diagram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60923" y="-75399"/>
            <a:ext cx="952500" cy="952500"/>
            <a:chOff x="0" y="0"/>
            <a:chExt cx="952500" cy="952500"/>
          </a:xfrm>
        </p:grpSpPr>
        <p:sp>
          <p:nvSpPr>
            <p:cNvPr name="Freeform 3" id="3"/>
            <p:cNvSpPr/>
            <p:nvPr/>
          </p:nvSpPr>
          <p:spPr>
            <a:xfrm flipH="false" flipV="false" rot="0">
              <a:off x="0" y="0"/>
              <a:ext cx="952627" cy="952627"/>
            </a:xfrm>
            <a:custGeom>
              <a:avLst/>
              <a:gdLst/>
              <a:ahLst/>
              <a:cxnLst/>
              <a:rect r="r" b="b" t="t" l="l"/>
              <a:pathLst>
                <a:path h="952627" w="952627">
                  <a:moveTo>
                    <a:pt x="952500" y="476250"/>
                  </a:moveTo>
                  <a:lnTo>
                    <a:pt x="950214" y="522986"/>
                  </a:lnTo>
                  <a:cubicBezTo>
                    <a:pt x="948690" y="538480"/>
                    <a:pt x="946404" y="553974"/>
                    <a:pt x="943356" y="569214"/>
                  </a:cubicBezTo>
                  <a:lnTo>
                    <a:pt x="932053" y="614553"/>
                  </a:lnTo>
                  <a:cubicBezTo>
                    <a:pt x="927481" y="629539"/>
                    <a:pt x="922274" y="644144"/>
                    <a:pt x="916305" y="658622"/>
                  </a:cubicBezTo>
                  <a:lnTo>
                    <a:pt x="896366" y="700913"/>
                  </a:lnTo>
                  <a:cubicBezTo>
                    <a:pt x="889000" y="714629"/>
                    <a:pt x="880999" y="728091"/>
                    <a:pt x="872363" y="741045"/>
                  </a:cubicBezTo>
                  <a:lnTo>
                    <a:pt x="844550" y="778637"/>
                  </a:lnTo>
                  <a:cubicBezTo>
                    <a:pt x="834644" y="790702"/>
                    <a:pt x="824230" y="802259"/>
                    <a:pt x="813181" y="813308"/>
                  </a:cubicBezTo>
                  <a:lnTo>
                    <a:pt x="778510" y="844677"/>
                  </a:lnTo>
                  <a:cubicBezTo>
                    <a:pt x="766445" y="854583"/>
                    <a:pt x="753999" y="863854"/>
                    <a:pt x="740918" y="872490"/>
                  </a:cubicBezTo>
                  <a:lnTo>
                    <a:pt x="700786" y="896493"/>
                  </a:lnTo>
                  <a:cubicBezTo>
                    <a:pt x="687070" y="903859"/>
                    <a:pt x="672973" y="910463"/>
                    <a:pt x="658495" y="916432"/>
                  </a:cubicBezTo>
                  <a:lnTo>
                    <a:pt x="614426" y="932180"/>
                  </a:lnTo>
                  <a:cubicBezTo>
                    <a:pt x="599440" y="936752"/>
                    <a:pt x="584327" y="940435"/>
                    <a:pt x="569087" y="943483"/>
                  </a:cubicBezTo>
                  <a:lnTo>
                    <a:pt x="522859" y="950341"/>
                  </a:lnTo>
                  <a:cubicBezTo>
                    <a:pt x="507365" y="951865"/>
                    <a:pt x="491744" y="952627"/>
                    <a:pt x="476123" y="952627"/>
                  </a:cubicBezTo>
                  <a:lnTo>
                    <a:pt x="429387" y="950341"/>
                  </a:lnTo>
                  <a:cubicBezTo>
                    <a:pt x="413893" y="948817"/>
                    <a:pt x="398399" y="946531"/>
                    <a:pt x="383159" y="943483"/>
                  </a:cubicBezTo>
                  <a:lnTo>
                    <a:pt x="337820" y="932180"/>
                  </a:lnTo>
                  <a:cubicBezTo>
                    <a:pt x="322834" y="927608"/>
                    <a:pt x="308229" y="922401"/>
                    <a:pt x="293751" y="916432"/>
                  </a:cubicBezTo>
                  <a:lnTo>
                    <a:pt x="251460" y="896493"/>
                  </a:lnTo>
                  <a:cubicBezTo>
                    <a:pt x="237744" y="889127"/>
                    <a:pt x="224282" y="881126"/>
                    <a:pt x="211328" y="872490"/>
                  </a:cubicBezTo>
                  <a:lnTo>
                    <a:pt x="173736" y="844677"/>
                  </a:lnTo>
                  <a:cubicBezTo>
                    <a:pt x="161671" y="834771"/>
                    <a:pt x="150114" y="824357"/>
                    <a:pt x="139065" y="813308"/>
                  </a:cubicBezTo>
                  <a:lnTo>
                    <a:pt x="108077" y="778383"/>
                  </a:lnTo>
                  <a:cubicBezTo>
                    <a:pt x="98171" y="766318"/>
                    <a:pt x="88900" y="753872"/>
                    <a:pt x="80264" y="740791"/>
                  </a:cubicBezTo>
                  <a:lnTo>
                    <a:pt x="56261" y="700786"/>
                  </a:lnTo>
                  <a:cubicBezTo>
                    <a:pt x="48895" y="687070"/>
                    <a:pt x="42291" y="672973"/>
                    <a:pt x="36322" y="658495"/>
                  </a:cubicBezTo>
                  <a:lnTo>
                    <a:pt x="20447" y="614553"/>
                  </a:lnTo>
                  <a:cubicBezTo>
                    <a:pt x="15875" y="599567"/>
                    <a:pt x="12192" y="584454"/>
                    <a:pt x="9144" y="569214"/>
                  </a:cubicBezTo>
                  <a:lnTo>
                    <a:pt x="2286" y="522986"/>
                  </a:lnTo>
                  <a:cubicBezTo>
                    <a:pt x="762" y="507365"/>
                    <a:pt x="0" y="491871"/>
                    <a:pt x="0" y="476250"/>
                  </a:cubicBezTo>
                  <a:lnTo>
                    <a:pt x="2286" y="429514"/>
                  </a:lnTo>
                  <a:cubicBezTo>
                    <a:pt x="3810" y="414020"/>
                    <a:pt x="6096" y="398526"/>
                    <a:pt x="9144" y="383286"/>
                  </a:cubicBezTo>
                  <a:lnTo>
                    <a:pt x="20447" y="337947"/>
                  </a:lnTo>
                  <a:cubicBezTo>
                    <a:pt x="25019" y="322961"/>
                    <a:pt x="30226" y="308356"/>
                    <a:pt x="36195" y="293878"/>
                  </a:cubicBezTo>
                  <a:lnTo>
                    <a:pt x="56134" y="251587"/>
                  </a:lnTo>
                  <a:cubicBezTo>
                    <a:pt x="63500" y="237871"/>
                    <a:pt x="71501" y="224409"/>
                    <a:pt x="80137" y="211455"/>
                  </a:cubicBezTo>
                  <a:lnTo>
                    <a:pt x="107950" y="173863"/>
                  </a:lnTo>
                  <a:cubicBezTo>
                    <a:pt x="117856" y="161798"/>
                    <a:pt x="128270" y="150241"/>
                    <a:pt x="139319" y="139192"/>
                  </a:cubicBezTo>
                  <a:lnTo>
                    <a:pt x="173990" y="107823"/>
                  </a:lnTo>
                  <a:cubicBezTo>
                    <a:pt x="186055" y="97917"/>
                    <a:pt x="198501" y="88646"/>
                    <a:pt x="211582" y="80010"/>
                  </a:cubicBezTo>
                  <a:lnTo>
                    <a:pt x="251714" y="56007"/>
                  </a:lnTo>
                  <a:cubicBezTo>
                    <a:pt x="265430" y="48641"/>
                    <a:pt x="279527" y="42037"/>
                    <a:pt x="294005" y="36068"/>
                  </a:cubicBezTo>
                  <a:lnTo>
                    <a:pt x="338074" y="20320"/>
                  </a:lnTo>
                  <a:cubicBezTo>
                    <a:pt x="353060" y="15748"/>
                    <a:pt x="368173" y="12065"/>
                    <a:pt x="383413" y="9017"/>
                  </a:cubicBezTo>
                  <a:lnTo>
                    <a:pt x="429514" y="2286"/>
                  </a:lnTo>
                  <a:cubicBezTo>
                    <a:pt x="445135" y="762"/>
                    <a:pt x="460629" y="0"/>
                    <a:pt x="476250" y="0"/>
                  </a:cubicBezTo>
                  <a:lnTo>
                    <a:pt x="522986" y="2286"/>
                  </a:lnTo>
                  <a:cubicBezTo>
                    <a:pt x="538480" y="3810"/>
                    <a:pt x="553974" y="6096"/>
                    <a:pt x="569214" y="9144"/>
                  </a:cubicBezTo>
                  <a:lnTo>
                    <a:pt x="614553" y="20447"/>
                  </a:lnTo>
                  <a:cubicBezTo>
                    <a:pt x="629539" y="25019"/>
                    <a:pt x="644144" y="30226"/>
                    <a:pt x="658622" y="36195"/>
                  </a:cubicBezTo>
                  <a:lnTo>
                    <a:pt x="700913" y="56134"/>
                  </a:lnTo>
                  <a:cubicBezTo>
                    <a:pt x="714629" y="63500"/>
                    <a:pt x="728091" y="71501"/>
                    <a:pt x="741045" y="80137"/>
                  </a:cubicBezTo>
                  <a:lnTo>
                    <a:pt x="778637" y="107950"/>
                  </a:lnTo>
                  <a:cubicBezTo>
                    <a:pt x="790702" y="117856"/>
                    <a:pt x="802259" y="128270"/>
                    <a:pt x="813308" y="139319"/>
                  </a:cubicBezTo>
                  <a:lnTo>
                    <a:pt x="844677" y="173990"/>
                  </a:lnTo>
                  <a:cubicBezTo>
                    <a:pt x="854583" y="186055"/>
                    <a:pt x="863854" y="198501"/>
                    <a:pt x="872490" y="211582"/>
                  </a:cubicBezTo>
                  <a:lnTo>
                    <a:pt x="896493" y="251714"/>
                  </a:lnTo>
                  <a:cubicBezTo>
                    <a:pt x="903859" y="265430"/>
                    <a:pt x="910463" y="279527"/>
                    <a:pt x="916432" y="294005"/>
                  </a:cubicBezTo>
                  <a:lnTo>
                    <a:pt x="932180" y="338074"/>
                  </a:lnTo>
                  <a:cubicBezTo>
                    <a:pt x="936752" y="353060"/>
                    <a:pt x="940435" y="368173"/>
                    <a:pt x="943483" y="383413"/>
                  </a:cubicBezTo>
                  <a:lnTo>
                    <a:pt x="950341" y="429641"/>
                  </a:lnTo>
                  <a:cubicBezTo>
                    <a:pt x="951865" y="445135"/>
                    <a:pt x="952627" y="460756"/>
                    <a:pt x="952627" y="476377"/>
                  </a:cubicBezTo>
                  <a:close/>
                </a:path>
              </a:pathLst>
            </a:custGeom>
            <a:solidFill>
              <a:srgbClr val="6865FF"/>
            </a:solidFill>
          </p:spPr>
        </p:sp>
      </p:grpSp>
      <p:sp>
        <p:nvSpPr>
          <p:cNvPr name="Freeform 4" id="4"/>
          <p:cNvSpPr/>
          <p:nvPr/>
        </p:nvSpPr>
        <p:spPr>
          <a:xfrm flipH="false" flipV="false" rot="0">
            <a:off x="952719" y="2909763"/>
            <a:ext cx="3818446" cy="1268633"/>
          </a:xfrm>
          <a:custGeom>
            <a:avLst/>
            <a:gdLst/>
            <a:ahLst/>
            <a:cxnLst/>
            <a:rect r="r" b="b" t="t" l="l"/>
            <a:pathLst>
              <a:path h="1268633" w="3818446">
                <a:moveTo>
                  <a:pt x="0" y="0"/>
                </a:moveTo>
                <a:lnTo>
                  <a:pt x="3818446" y="0"/>
                </a:lnTo>
                <a:lnTo>
                  <a:pt x="3818446" y="1268632"/>
                </a:lnTo>
                <a:lnTo>
                  <a:pt x="0" y="1268632"/>
                </a:lnTo>
                <a:lnTo>
                  <a:pt x="0" y="0"/>
                </a:lnTo>
                <a:close/>
              </a:path>
            </a:pathLst>
          </a:custGeom>
          <a:blipFill>
            <a:blip r:embed="rId2"/>
            <a:stretch>
              <a:fillRect l="0" t="0" r="0" b="-32435"/>
            </a:stretch>
          </a:blipFill>
          <a:ln w="38100" cap="sq">
            <a:solidFill>
              <a:srgbClr val="000000"/>
            </a:solidFill>
            <a:prstDash val="solid"/>
            <a:miter/>
          </a:ln>
        </p:spPr>
      </p:sp>
      <p:sp>
        <p:nvSpPr>
          <p:cNvPr name="Freeform 5" id="5"/>
          <p:cNvSpPr/>
          <p:nvPr/>
        </p:nvSpPr>
        <p:spPr>
          <a:xfrm flipH="false" flipV="false" rot="0">
            <a:off x="1011514" y="5031785"/>
            <a:ext cx="3818446" cy="1117034"/>
          </a:xfrm>
          <a:custGeom>
            <a:avLst/>
            <a:gdLst/>
            <a:ahLst/>
            <a:cxnLst/>
            <a:rect r="r" b="b" t="t" l="l"/>
            <a:pathLst>
              <a:path h="1117034" w="3818446">
                <a:moveTo>
                  <a:pt x="0" y="0"/>
                </a:moveTo>
                <a:lnTo>
                  <a:pt x="3818446" y="0"/>
                </a:lnTo>
                <a:lnTo>
                  <a:pt x="3818446" y="1117033"/>
                </a:lnTo>
                <a:lnTo>
                  <a:pt x="0" y="1117033"/>
                </a:lnTo>
                <a:lnTo>
                  <a:pt x="0" y="0"/>
                </a:lnTo>
                <a:close/>
              </a:path>
            </a:pathLst>
          </a:custGeom>
          <a:blipFill>
            <a:blip r:embed="rId2"/>
            <a:stretch>
              <a:fillRect l="0" t="0" r="0" b="-50408"/>
            </a:stretch>
          </a:blipFill>
          <a:ln w="38100" cap="sq">
            <a:solidFill>
              <a:srgbClr val="000000"/>
            </a:solidFill>
            <a:prstDash val="solid"/>
            <a:miter/>
          </a:ln>
        </p:spPr>
      </p:sp>
      <p:sp>
        <p:nvSpPr>
          <p:cNvPr name="Freeform 6" id="6"/>
          <p:cNvSpPr/>
          <p:nvPr/>
        </p:nvSpPr>
        <p:spPr>
          <a:xfrm flipH="false" flipV="false" rot="0">
            <a:off x="7357398" y="2909763"/>
            <a:ext cx="4454310" cy="1268633"/>
          </a:xfrm>
          <a:custGeom>
            <a:avLst/>
            <a:gdLst/>
            <a:ahLst/>
            <a:cxnLst/>
            <a:rect r="r" b="b" t="t" l="l"/>
            <a:pathLst>
              <a:path h="1268633" w="4454310">
                <a:moveTo>
                  <a:pt x="0" y="0"/>
                </a:moveTo>
                <a:lnTo>
                  <a:pt x="4454310" y="0"/>
                </a:lnTo>
                <a:lnTo>
                  <a:pt x="4454310" y="1268632"/>
                </a:lnTo>
                <a:lnTo>
                  <a:pt x="0" y="1268632"/>
                </a:lnTo>
                <a:lnTo>
                  <a:pt x="0" y="0"/>
                </a:lnTo>
                <a:close/>
              </a:path>
            </a:pathLst>
          </a:custGeom>
          <a:blipFill>
            <a:blip r:embed="rId3"/>
            <a:stretch>
              <a:fillRect l="0" t="0" r="0" b="0"/>
            </a:stretch>
          </a:blipFill>
        </p:spPr>
      </p:sp>
      <p:sp>
        <p:nvSpPr>
          <p:cNvPr name="Freeform 7" id="7"/>
          <p:cNvSpPr/>
          <p:nvPr/>
        </p:nvSpPr>
        <p:spPr>
          <a:xfrm flipH="false" flipV="false" rot="0">
            <a:off x="7093312" y="6621656"/>
            <a:ext cx="4982482" cy="1856480"/>
          </a:xfrm>
          <a:custGeom>
            <a:avLst/>
            <a:gdLst/>
            <a:ahLst/>
            <a:cxnLst/>
            <a:rect r="r" b="b" t="t" l="l"/>
            <a:pathLst>
              <a:path h="1856480" w="4982482">
                <a:moveTo>
                  <a:pt x="0" y="0"/>
                </a:moveTo>
                <a:lnTo>
                  <a:pt x="4982482" y="0"/>
                </a:lnTo>
                <a:lnTo>
                  <a:pt x="4982482" y="1856480"/>
                </a:lnTo>
                <a:lnTo>
                  <a:pt x="0" y="1856480"/>
                </a:lnTo>
                <a:lnTo>
                  <a:pt x="0" y="0"/>
                </a:lnTo>
                <a:close/>
              </a:path>
            </a:pathLst>
          </a:custGeom>
          <a:blipFill>
            <a:blip r:embed="rId4"/>
            <a:stretch>
              <a:fillRect l="0" t="-16850" r="0" b="-20391"/>
            </a:stretch>
          </a:blipFill>
        </p:spPr>
      </p:sp>
      <p:sp>
        <p:nvSpPr>
          <p:cNvPr name="Freeform 8" id="8"/>
          <p:cNvSpPr/>
          <p:nvPr/>
        </p:nvSpPr>
        <p:spPr>
          <a:xfrm flipH="false" flipV="false" rot="0">
            <a:off x="7357398" y="4780159"/>
            <a:ext cx="3801123" cy="1620286"/>
          </a:xfrm>
          <a:custGeom>
            <a:avLst/>
            <a:gdLst/>
            <a:ahLst/>
            <a:cxnLst/>
            <a:rect r="r" b="b" t="t" l="l"/>
            <a:pathLst>
              <a:path h="1620286" w="3801123">
                <a:moveTo>
                  <a:pt x="0" y="0"/>
                </a:moveTo>
                <a:lnTo>
                  <a:pt x="3801124" y="0"/>
                </a:lnTo>
                <a:lnTo>
                  <a:pt x="3801124" y="1620285"/>
                </a:lnTo>
                <a:lnTo>
                  <a:pt x="0" y="1620285"/>
                </a:lnTo>
                <a:lnTo>
                  <a:pt x="0" y="0"/>
                </a:lnTo>
                <a:close/>
              </a:path>
            </a:pathLst>
          </a:custGeom>
          <a:blipFill>
            <a:blip r:embed="rId5"/>
            <a:stretch>
              <a:fillRect l="0" t="-11376" r="0" b="-11376"/>
            </a:stretch>
          </a:blipFill>
        </p:spPr>
      </p:sp>
      <p:sp>
        <p:nvSpPr>
          <p:cNvPr name="Freeform 9" id="9"/>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27047" y="-749396"/>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729934" y="2497675"/>
            <a:ext cx="2658640" cy="1970423"/>
          </a:xfrm>
          <a:custGeom>
            <a:avLst/>
            <a:gdLst/>
            <a:ahLst/>
            <a:cxnLst/>
            <a:rect r="r" b="b" t="t" l="l"/>
            <a:pathLst>
              <a:path h="1970423" w="2658640">
                <a:moveTo>
                  <a:pt x="0" y="0"/>
                </a:moveTo>
                <a:lnTo>
                  <a:pt x="2658640" y="0"/>
                </a:lnTo>
                <a:lnTo>
                  <a:pt x="2658640" y="1970423"/>
                </a:lnTo>
                <a:lnTo>
                  <a:pt x="0" y="1970423"/>
                </a:lnTo>
                <a:lnTo>
                  <a:pt x="0" y="0"/>
                </a:lnTo>
                <a:close/>
              </a:path>
            </a:pathLst>
          </a:custGeom>
          <a:blipFill>
            <a:blip r:embed="rId10"/>
            <a:stretch>
              <a:fillRect l="-31598" t="-18235" r="-22934" b="-24871"/>
            </a:stretch>
          </a:blipFill>
        </p:spPr>
      </p:sp>
      <p:sp>
        <p:nvSpPr>
          <p:cNvPr name="Freeform 12" id="12"/>
          <p:cNvSpPr/>
          <p:nvPr/>
        </p:nvSpPr>
        <p:spPr>
          <a:xfrm flipH="false" flipV="false" rot="0">
            <a:off x="15631554" y="2835654"/>
            <a:ext cx="1929369" cy="1416850"/>
          </a:xfrm>
          <a:custGeom>
            <a:avLst/>
            <a:gdLst/>
            <a:ahLst/>
            <a:cxnLst/>
            <a:rect r="r" b="b" t="t" l="l"/>
            <a:pathLst>
              <a:path h="1416850" w="1929369">
                <a:moveTo>
                  <a:pt x="0" y="0"/>
                </a:moveTo>
                <a:lnTo>
                  <a:pt x="1929369" y="0"/>
                </a:lnTo>
                <a:lnTo>
                  <a:pt x="1929369" y="1416850"/>
                </a:lnTo>
                <a:lnTo>
                  <a:pt x="0" y="1416850"/>
                </a:lnTo>
                <a:lnTo>
                  <a:pt x="0" y="0"/>
                </a:lnTo>
                <a:close/>
              </a:path>
            </a:pathLst>
          </a:custGeom>
          <a:blipFill>
            <a:blip r:embed="rId11"/>
            <a:stretch>
              <a:fillRect l="0" t="-19359" r="0" b="-16813"/>
            </a:stretch>
          </a:blipFill>
        </p:spPr>
      </p:sp>
      <p:sp>
        <p:nvSpPr>
          <p:cNvPr name="TextBox 13" id="13"/>
          <p:cNvSpPr txBox="true"/>
          <p:nvPr/>
        </p:nvSpPr>
        <p:spPr>
          <a:xfrm rot="0">
            <a:off x="4771165" y="363145"/>
            <a:ext cx="7040544" cy="932662"/>
          </a:xfrm>
          <a:prstGeom prst="rect">
            <a:avLst/>
          </a:prstGeom>
        </p:spPr>
        <p:txBody>
          <a:bodyPr anchor="t" rtlCol="false" tIns="0" lIns="0" bIns="0" rIns="0">
            <a:spAutoFit/>
          </a:bodyPr>
          <a:lstStyle/>
          <a:p>
            <a:pPr algn="l">
              <a:lnSpc>
                <a:spcPts val="7753"/>
              </a:lnSpc>
            </a:pPr>
            <a:r>
              <a:rPr lang="en-US" sz="5538">
                <a:solidFill>
                  <a:srgbClr val="FF8A01"/>
                </a:solidFill>
                <a:latin typeface="Canva Sans Bold"/>
              </a:rPr>
              <a:t>Technology Used</a:t>
            </a:r>
          </a:p>
        </p:txBody>
      </p:sp>
      <p:sp>
        <p:nvSpPr>
          <p:cNvPr name="TextBox 14" id="14"/>
          <p:cNvSpPr txBox="true"/>
          <p:nvPr/>
        </p:nvSpPr>
        <p:spPr>
          <a:xfrm rot="0">
            <a:off x="1415117" y="5057775"/>
            <a:ext cx="2780347" cy="827796"/>
          </a:xfrm>
          <a:prstGeom prst="rect">
            <a:avLst/>
          </a:prstGeom>
        </p:spPr>
        <p:txBody>
          <a:bodyPr anchor="t" rtlCol="false" tIns="0" lIns="0" bIns="0" rIns="0">
            <a:spAutoFit/>
          </a:bodyPr>
          <a:lstStyle/>
          <a:p>
            <a:pPr algn="ctr" marL="0" indent="0" lvl="0">
              <a:lnSpc>
                <a:spcPts val="6873"/>
              </a:lnSpc>
              <a:spcBef>
                <a:spcPct val="0"/>
              </a:spcBef>
            </a:pPr>
            <a:r>
              <a:rPr lang="en-US" sz="4909">
                <a:solidFill>
                  <a:srgbClr val="000000"/>
                </a:solidFill>
                <a:latin typeface="Canva Sans Bold"/>
              </a:rPr>
              <a:t>Backend </a:t>
            </a:r>
          </a:p>
        </p:txBody>
      </p:sp>
      <p:sp>
        <p:nvSpPr>
          <p:cNvPr name="TextBox 15" id="15"/>
          <p:cNvSpPr txBox="true"/>
          <p:nvPr/>
        </p:nvSpPr>
        <p:spPr>
          <a:xfrm rot="0">
            <a:off x="1402571" y="2998821"/>
            <a:ext cx="3036332" cy="863356"/>
          </a:xfrm>
          <a:prstGeom prst="rect">
            <a:avLst/>
          </a:prstGeom>
        </p:spPr>
        <p:txBody>
          <a:bodyPr anchor="t" rtlCol="false" tIns="0" lIns="0" bIns="0" rIns="0">
            <a:spAutoFit/>
          </a:bodyPr>
          <a:lstStyle/>
          <a:p>
            <a:pPr algn="ctr" marL="0" indent="0" lvl="0">
              <a:lnSpc>
                <a:spcPts val="7013"/>
              </a:lnSpc>
              <a:spcBef>
                <a:spcPct val="0"/>
              </a:spcBef>
            </a:pPr>
            <a:r>
              <a:rPr lang="en-US" sz="5009">
                <a:solidFill>
                  <a:srgbClr val="000000"/>
                </a:solidFill>
                <a:latin typeface="Canva Sans Bold"/>
              </a:rPr>
              <a:t>Frontend </a:t>
            </a:r>
          </a:p>
        </p:txBody>
      </p:sp>
      <p:grpSp>
        <p:nvGrpSpPr>
          <p:cNvPr name="Group 16" id="16"/>
          <p:cNvGrpSpPr/>
          <p:nvPr/>
        </p:nvGrpSpPr>
        <p:grpSpPr>
          <a:xfrm rot="0">
            <a:off x="1028700" y="7002208"/>
            <a:ext cx="3818446" cy="1095377"/>
            <a:chOff x="0" y="0"/>
            <a:chExt cx="5091261" cy="1460502"/>
          </a:xfrm>
        </p:grpSpPr>
        <p:sp>
          <p:nvSpPr>
            <p:cNvPr name="Freeform 17" id="17"/>
            <p:cNvSpPr/>
            <p:nvPr/>
          </p:nvSpPr>
          <p:spPr>
            <a:xfrm flipH="false" flipV="false" rot="0">
              <a:off x="0" y="0"/>
              <a:ext cx="5091261" cy="1460502"/>
            </a:xfrm>
            <a:custGeom>
              <a:avLst/>
              <a:gdLst/>
              <a:ahLst/>
              <a:cxnLst/>
              <a:rect r="r" b="b" t="t" l="l"/>
              <a:pathLst>
                <a:path h="1460502" w="5091261">
                  <a:moveTo>
                    <a:pt x="0" y="0"/>
                  </a:moveTo>
                  <a:lnTo>
                    <a:pt x="5091261" y="0"/>
                  </a:lnTo>
                  <a:lnTo>
                    <a:pt x="5091261" y="1460502"/>
                  </a:lnTo>
                  <a:lnTo>
                    <a:pt x="0" y="1460502"/>
                  </a:lnTo>
                  <a:lnTo>
                    <a:pt x="0" y="0"/>
                  </a:lnTo>
                  <a:close/>
                </a:path>
              </a:pathLst>
            </a:custGeom>
            <a:blipFill>
              <a:blip r:embed="rId2"/>
              <a:stretch>
                <a:fillRect l="0" t="0" r="0" b="-53382"/>
              </a:stretch>
            </a:blipFill>
            <a:ln w="38100" cap="sq">
              <a:solidFill>
                <a:srgbClr val="000000"/>
              </a:solidFill>
              <a:prstDash val="solid"/>
              <a:miter/>
            </a:ln>
          </p:spPr>
        </p:sp>
        <p:sp>
          <p:nvSpPr>
            <p:cNvPr name="TextBox 18" id="18"/>
            <p:cNvSpPr txBox="true"/>
            <p:nvPr/>
          </p:nvSpPr>
          <p:spPr>
            <a:xfrm rot="0">
              <a:off x="412511" y="68229"/>
              <a:ext cx="3912553" cy="1116216"/>
            </a:xfrm>
            <a:prstGeom prst="rect">
              <a:avLst/>
            </a:prstGeom>
          </p:spPr>
          <p:txBody>
            <a:bodyPr anchor="t" rtlCol="false" tIns="0" lIns="0" bIns="0" rIns="0">
              <a:spAutoFit/>
            </a:bodyPr>
            <a:lstStyle/>
            <a:p>
              <a:pPr algn="ctr" marL="0" indent="0" lvl="0">
                <a:lnSpc>
                  <a:spcPts val="7013"/>
                </a:lnSpc>
                <a:spcBef>
                  <a:spcPct val="0"/>
                </a:spcBef>
              </a:pPr>
              <a:r>
                <a:rPr lang="en-US" sz="5009">
                  <a:solidFill>
                    <a:srgbClr val="000000"/>
                  </a:solidFill>
                  <a:latin typeface="Canva Sans Bold"/>
                </a:rPr>
                <a:t>Database</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622777" y="0"/>
            <a:ext cx="952500" cy="952500"/>
            <a:chOff x="0" y="0"/>
            <a:chExt cx="952500" cy="952500"/>
          </a:xfrm>
        </p:grpSpPr>
        <p:sp>
          <p:nvSpPr>
            <p:cNvPr name="Freeform 3" id="3"/>
            <p:cNvSpPr/>
            <p:nvPr/>
          </p:nvSpPr>
          <p:spPr>
            <a:xfrm flipH="false" flipV="false" rot="0">
              <a:off x="0" y="0"/>
              <a:ext cx="952627" cy="952627"/>
            </a:xfrm>
            <a:custGeom>
              <a:avLst/>
              <a:gdLst/>
              <a:ahLst/>
              <a:cxnLst/>
              <a:rect r="r" b="b" t="t" l="l"/>
              <a:pathLst>
                <a:path h="952627" w="952627">
                  <a:moveTo>
                    <a:pt x="952500" y="476250"/>
                  </a:moveTo>
                  <a:lnTo>
                    <a:pt x="950214" y="522986"/>
                  </a:lnTo>
                  <a:cubicBezTo>
                    <a:pt x="948690" y="538480"/>
                    <a:pt x="946404" y="553974"/>
                    <a:pt x="943356" y="569214"/>
                  </a:cubicBezTo>
                  <a:lnTo>
                    <a:pt x="932053" y="614553"/>
                  </a:lnTo>
                  <a:cubicBezTo>
                    <a:pt x="927481" y="629539"/>
                    <a:pt x="922274" y="644144"/>
                    <a:pt x="916305" y="658622"/>
                  </a:cubicBezTo>
                  <a:lnTo>
                    <a:pt x="896366" y="700913"/>
                  </a:lnTo>
                  <a:cubicBezTo>
                    <a:pt x="889000" y="714629"/>
                    <a:pt x="880999" y="728091"/>
                    <a:pt x="872363" y="741045"/>
                  </a:cubicBezTo>
                  <a:lnTo>
                    <a:pt x="844550" y="778637"/>
                  </a:lnTo>
                  <a:cubicBezTo>
                    <a:pt x="834644" y="790702"/>
                    <a:pt x="824230" y="802259"/>
                    <a:pt x="813181" y="813308"/>
                  </a:cubicBezTo>
                  <a:lnTo>
                    <a:pt x="778510" y="844677"/>
                  </a:lnTo>
                  <a:cubicBezTo>
                    <a:pt x="766445" y="854583"/>
                    <a:pt x="753999" y="863854"/>
                    <a:pt x="740918" y="872490"/>
                  </a:cubicBezTo>
                  <a:lnTo>
                    <a:pt x="700786" y="896493"/>
                  </a:lnTo>
                  <a:cubicBezTo>
                    <a:pt x="687070" y="903859"/>
                    <a:pt x="672973" y="910463"/>
                    <a:pt x="658495" y="916432"/>
                  </a:cubicBezTo>
                  <a:lnTo>
                    <a:pt x="614426" y="932180"/>
                  </a:lnTo>
                  <a:cubicBezTo>
                    <a:pt x="599440" y="936752"/>
                    <a:pt x="584327" y="940435"/>
                    <a:pt x="569087" y="943483"/>
                  </a:cubicBezTo>
                  <a:lnTo>
                    <a:pt x="522859" y="950341"/>
                  </a:lnTo>
                  <a:cubicBezTo>
                    <a:pt x="507365" y="951865"/>
                    <a:pt x="491744" y="952627"/>
                    <a:pt x="476123" y="952627"/>
                  </a:cubicBezTo>
                  <a:lnTo>
                    <a:pt x="429387" y="950341"/>
                  </a:lnTo>
                  <a:cubicBezTo>
                    <a:pt x="413893" y="948817"/>
                    <a:pt x="398399" y="946531"/>
                    <a:pt x="383159" y="943483"/>
                  </a:cubicBezTo>
                  <a:lnTo>
                    <a:pt x="337820" y="932180"/>
                  </a:lnTo>
                  <a:cubicBezTo>
                    <a:pt x="322834" y="927608"/>
                    <a:pt x="308229" y="922401"/>
                    <a:pt x="293751" y="916432"/>
                  </a:cubicBezTo>
                  <a:lnTo>
                    <a:pt x="251460" y="896493"/>
                  </a:lnTo>
                  <a:cubicBezTo>
                    <a:pt x="237744" y="889127"/>
                    <a:pt x="224282" y="881126"/>
                    <a:pt x="211328" y="872490"/>
                  </a:cubicBezTo>
                  <a:lnTo>
                    <a:pt x="173736" y="844677"/>
                  </a:lnTo>
                  <a:cubicBezTo>
                    <a:pt x="161671" y="834771"/>
                    <a:pt x="150114" y="824357"/>
                    <a:pt x="139065" y="813308"/>
                  </a:cubicBezTo>
                  <a:lnTo>
                    <a:pt x="108077" y="778383"/>
                  </a:lnTo>
                  <a:cubicBezTo>
                    <a:pt x="98171" y="766318"/>
                    <a:pt x="88900" y="753872"/>
                    <a:pt x="80264" y="740791"/>
                  </a:cubicBezTo>
                  <a:lnTo>
                    <a:pt x="56261" y="700786"/>
                  </a:lnTo>
                  <a:cubicBezTo>
                    <a:pt x="48895" y="687070"/>
                    <a:pt x="42291" y="672973"/>
                    <a:pt x="36322" y="658495"/>
                  </a:cubicBezTo>
                  <a:lnTo>
                    <a:pt x="20447" y="614553"/>
                  </a:lnTo>
                  <a:cubicBezTo>
                    <a:pt x="15875" y="599567"/>
                    <a:pt x="12192" y="584454"/>
                    <a:pt x="9144" y="569214"/>
                  </a:cubicBezTo>
                  <a:lnTo>
                    <a:pt x="2286" y="522986"/>
                  </a:lnTo>
                  <a:cubicBezTo>
                    <a:pt x="762" y="507365"/>
                    <a:pt x="0" y="491871"/>
                    <a:pt x="0" y="476250"/>
                  </a:cubicBezTo>
                  <a:lnTo>
                    <a:pt x="2286" y="429514"/>
                  </a:lnTo>
                  <a:cubicBezTo>
                    <a:pt x="3810" y="414020"/>
                    <a:pt x="6096" y="398526"/>
                    <a:pt x="9144" y="383286"/>
                  </a:cubicBezTo>
                  <a:lnTo>
                    <a:pt x="20447" y="337947"/>
                  </a:lnTo>
                  <a:cubicBezTo>
                    <a:pt x="25019" y="322961"/>
                    <a:pt x="30226" y="308356"/>
                    <a:pt x="36195" y="293878"/>
                  </a:cubicBezTo>
                  <a:lnTo>
                    <a:pt x="56134" y="251587"/>
                  </a:lnTo>
                  <a:cubicBezTo>
                    <a:pt x="63500" y="237871"/>
                    <a:pt x="71501" y="224409"/>
                    <a:pt x="80137" y="211455"/>
                  </a:cubicBezTo>
                  <a:lnTo>
                    <a:pt x="107950" y="173863"/>
                  </a:lnTo>
                  <a:cubicBezTo>
                    <a:pt x="117856" y="161798"/>
                    <a:pt x="128270" y="150241"/>
                    <a:pt x="139319" y="139192"/>
                  </a:cubicBezTo>
                  <a:lnTo>
                    <a:pt x="173990" y="107823"/>
                  </a:lnTo>
                  <a:cubicBezTo>
                    <a:pt x="186055" y="97917"/>
                    <a:pt x="198501" y="88646"/>
                    <a:pt x="211582" y="80010"/>
                  </a:cubicBezTo>
                  <a:lnTo>
                    <a:pt x="251714" y="56007"/>
                  </a:lnTo>
                  <a:cubicBezTo>
                    <a:pt x="265430" y="48641"/>
                    <a:pt x="279527" y="42037"/>
                    <a:pt x="294005" y="36068"/>
                  </a:cubicBezTo>
                  <a:lnTo>
                    <a:pt x="338074" y="20320"/>
                  </a:lnTo>
                  <a:cubicBezTo>
                    <a:pt x="353060" y="15748"/>
                    <a:pt x="368173" y="12065"/>
                    <a:pt x="383413" y="9017"/>
                  </a:cubicBezTo>
                  <a:lnTo>
                    <a:pt x="429514" y="2286"/>
                  </a:lnTo>
                  <a:cubicBezTo>
                    <a:pt x="445135" y="762"/>
                    <a:pt x="460629" y="0"/>
                    <a:pt x="476250" y="0"/>
                  </a:cubicBezTo>
                  <a:lnTo>
                    <a:pt x="522986" y="2286"/>
                  </a:lnTo>
                  <a:cubicBezTo>
                    <a:pt x="538480" y="3810"/>
                    <a:pt x="553974" y="6096"/>
                    <a:pt x="569214" y="9144"/>
                  </a:cubicBezTo>
                  <a:lnTo>
                    <a:pt x="614553" y="20447"/>
                  </a:lnTo>
                  <a:cubicBezTo>
                    <a:pt x="629539" y="25019"/>
                    <a:pt x="644144" y="30226"/>
                    <a:pt x="658622" y="36195"/>
                  </a:cubicBezTo>
                  <a:lnTo>
                    <a:pt x="700913" y="56134"/>
                  </a:lnTo>
                  <a:cubicBezTo>
                    <a:pt x="714629" y="63500"/>
                    <a:pt x="728091" y="71501"/>
                    <a:pt x="741045" y="80137"/>
                  </a:cubicBezTo>
                  <a:lnTo>
                    <a:pt x="778637" y="107950"/>
                  </a:lnTo>
                  <a:cubicBezTo>
                    <a:pt x="790702" y="117856"/>
                    <a:pt x="802259" y="128270"/>
                    <a:pt x="813308" y="139319"/>
                  </a:cubicBezTo>
                  <a:lnTo>
                    <a:pt x="844677" y="173990"/>
                  </a:lnTo>
                  <a:cubicBezTo>
                    <a:pt x="854583" y="186055"/>
                    <a:pt x="863854" y="198501"/>
                    <a:pt x="872490" y="211582"/>
                  </a:cubicBezTo>
                  <a:lnTo>
                    <a:pt x="896493" y="251714"/>
                  </a:lnTo>
                  <a:cubicBezTo>
                    <a:pt x="903859" y="265430"/>
                    <a:pt x="910463" y="279527"/>
                    <a:pt x="916432" y="294005"/>
                  </a:cubicBezTo>
                  <a:lnTo>
                    <a:pt x="932180" y="338074"/>
                  </a:lnTo>
                  <a:cubicBezTo>
                    <a:pt x="936752" y="353060"/>
                    <a:pt x="940435" y="368173"/>
                    <a:pt x="943483" y="383413"/>
                  </a:cubicBezTo>
                  <a:lnTo>
                    <a:pt x="950341" y="429641"/>
                  </a:lnTo>
                  <a:cubicBezTo>
                    <a:pt x="951865" y="445135"/>
                    <a:pt x="952627" y="460756"/>
                    <a:pt x="952627" y="476377"/>
                  </a:cubicBezTo>
                  <a:close/>
                </a:path>
              </a:pathLst>
            </a:custGeom>
            <a:solidFill>
              <a:srgbClr val="6865FF"/>
            </a:solidFill>
          </p:spPr>
        </p:sp>
      </p:grpSp>
      <p:sp>
        <p:nvSpPr>
          <p:cNvPr name="Freeform 4" id="4"/>
          <p:cNvSpPr/>
          <p:nvPr/>
        </p:nvSpPr>
        <p:spPr>
          <a:xfrm flipH="false" flipV="false" rot="0">
            <a:off x="18099027" y="8418032"/>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27047" y="-749396"/>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3127250"/>
            <a:ext cx="16230600" cy="6557065"/>
          </a:xfrm>
          <a:custGeom>
            <a:avLst/>
            <a:gdLst/>
            <a:ahLst/>
            <a:cxnLst/>
            <a:rect r="r" b="b" t="t" l="l"/>
            <a:pathLst>
              <a:path h="6557065" w="16230600">
                <a:moveTo>
                  <a:pt x="0" y="0"/>
                </a:moveTo>
                <a:lnTo>
                  <a:pt x="16230600" y="0"/>
                </a:lnTo>
                <a:lnTo>
                  <a:pt x="16230600" y="6557065"/>
                </a:lnTo>
                <a:lnTo>
                  <a:pt x="0" y="6557065"/>
                </a:lnTo>
                <a:lnTo>
                  <a:pt x="0" y="0"/>
                </a:lnTo>
                <a:close/>
              </a:path>
            </a:pathLst>
          </a:custGeom>
          <a:blipFill>
            <a:blip r:embed="rId6"/>
            <a:stretch>
              <a:fillRect l="0" t="-6941" r="0" b="0"/>
            </a:stretch>
          </a:blipFill>
        </p:spPr>
      </p:sp>
      <p:sp>
        <p:nvSpPr>
          <p:cNvPr name="TextBox 7" id="7"/>
          <p:cNvSpPr txBox="true"/>
          <p:nvPr/>
        </p:nvSpPr>
        <p:spPr>
          <a:xfrm rot="0">
            <a:off x="5391016" y="423310"/>
            <a:ext cx="9896345" cy="1096479"/>
          </a:xfrm>
          <a:prstGeom prst="rect">
            <a:avLst/>
          </a:prstGeom>
        </p:spPr>
        <p:txBody>
          <a:bodyPr anchor="t" rtlCol="false" tIns="0" lIns="0" bIns="0" rIns="0">
            <a:spAutoFit/>
          </a:bodyPr>
          <a:lstStyle/>
          <a:p>
            <a:pPr algn="l">
              <a:lnSpc>
                <a:spcPts val="9093"/>
              </a:lnSpc>
            </a:pPr>
            <a:r>
              <a:rPr lang="en-US" sz="6495">
                <a:solidFill>
                  <a:srgbClr val="FF8A01"/>
                </a:solidFill>
                <a:latin typeface="Canva Sans Bold"/>
              </a:rPr>
              <a:t>UI Design(Wireframe)</a:t>
            </a:r>
          </a:p>
        </p:txBody>
      </p:sp>
      <p:sp>
        <p:nvSpPr>
          <p:cNvPr name="TextBox 8" id="8"/>
          <p:cNvSpPr txBox="true"/>
          <p:nvPr/>
        </p:nvSpPr>
        <p:spPr>
          <a:xfrm rot="0">
            <a:off x="7527874" y="1830580"/>
            <a:ext cx="1932831" cy="887095"/>
          </a:xfrm>
          <a:prstGeom prst="rect">
            <a:avLst/>
          </a:prstGeom>
        </p:spPr>
        <p:txBody>
          <a:bodyPr anchor="t" rtlCol="false" tIns="0" lIns="0" bIns="0" rIns="0">
            <a:spAutoFit/>
          </a:bodyPr>
          <a:lstStyle/>
          <a:p>
            <a:pPr algn="ctr">
              <a:lnSpc>
                <a:spcPts val="7279"/>
              </a:lnSpc>
            </a:pPr>
            <a:r>
              <a:rPr lang="en-US" sz="5199">
                <a:solidFill>
                  <a:srgbClr val="103DAD"/>
                </a:solidFill>
                <a:latin typeface="Canva Sans Bold"/>
              </a:rPr>
              <a:t>Figma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4494"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141428" y="2690618"/>
            <a:ext cx="13436073" cy="6686164"/>
          </a:xfrm>
          <a:custGeom>
            <a:avLst/>
            <a:gdLst/>
            <a:ahLst/>
            <a:cxnLst/>
            <a:rect r="r" b="b" t="t" l="l"/>
            <a:pathLst>
              <a:path h="6686164" w="13436073">
                <a:moveTo>
                  <a:pt x="0" y="0"/>
                </a:moveTo>
                <a:lnTo>
                  <a:pt x="13436073" y="0"/>
                </a:lnTo>
                <a:lnTo>
                  <a:pt x="13436073" y="6686165"/>
                </a:lnTo>
                <a:lnTo>
                  <a:pt x="0" y="6686165"/>
                </a:lnTo>
                <a:lnTo>
                  <a:pt x="0" y="0"/>
                </a:lnTo>
                <a:close/>
              </a:path>
            </a:pathLst>
          </a:custGeom>
          <a:blipFill>
            <a:blip r:embed="rId10"/>
            <a:stretch>
              <a:fillRect l="0" t="0" r="0" b="0"/>
            </a:stretch>
          </a:blipFill>
        </p:spPr>
      </p:sp>
      <p:sp>
        <p:nvSpPr>
          <p:cNvPr name="TextBox 7" id="7"/>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199198" y="1448558"/>
            <a:ext cx="4209455"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Fruitbox Site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4494"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141897" y="2823829"/>
            <a:ext cx="13435135" cy="6682137"/>
          </a:xfrm>
          <a:custGeom>
            <a:avLst/>
            <a:gdLst/>
            <a:ahLst/>
            <a:cxnLst/>
            <a:rect r="r" b="b" t="t" l="l"/>
            <a:pathLst>
              <a:path h="6682137" w="13435135">
                <a:moveTo>
                  <a:pt x="0" y="0"/>
                </a:moveTo>
                <a:lnTo>
                  <a:pt x="13435135" y="0"/>
                </a:lnTo>
                <a:lnTo>
                  <a:pt x="13435135" y="6682137"/>
                </a:lnTo>
                <a:lnTo>
                  <a:pt x="0" y="6682137"/>
                </a:lnTo>
                <a:lnTo>
                  <a:pt x="0" y="0"/>
                </a:lnTo>
                <a:close/>
              </a:path>
            </a:pathLst>
          </a:custGeom>
          <a:blipFill>
            <a:blip r:embed="rId10"/>
            <a:stretch>
              <a:fillRect l="0" t="0" r="0" b="0"/>
            </a:stretch>
          </a:blipFill>
        </p:spPr>
      </p:sp>
      <p:sp>
        <p:nvSpPr>
          <p:cNvPr name="TextBox 7" id="7"/>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199198" y="1448558"/>
            <a:ext cx="4209455"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Fruitbox Site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4494"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29775" y="2823829"/>
            <a:ext cx="13418924" cy="6720174"/>
          </a:xfrm>
          <a:custGeom>
            <a:avLst/>
            <a:gdLst/>
            <a:ahLst/>
            <a:cxnLst/>
            <a:rect r="r" b="b" t="t" l="l"/>
            <a:pathLst>
              <a:path h="6720174" w="13418924">
                <a:moveTo>
                  <a:pt x="0" y="0"/>
                </a:moveTo>
                <a:lnTo>
                  <a:pt x="13418925" y="0"/>
                </a:lnTo>
                <a:lnTo>
                  <a:pt x="13418925" y="6720175"/>
                </a:lnTo>
                <a:lnTo>
                  <a:pt x="0" y="6720175"/>
                </a:lnTo>
                <a:lnTo>
                  <a:pt x="0" y="0"/>
                </a:lnTo>
                <a:close/>
              </a:path>
            </a:pathLst>
          </a:custGeom>
          <a:blipFill>
            <a:blip r:embed="rId10"/>
            <a:stretch>
              <a:fillRect l="0" t="0" r="0" b="0"/>
            </a:stretch>
          </a:blipFill>
        </p:spPr>
      </p:sp>
      <p:sp>
        <p:nvSpPr>
          <p:cNvPr name="TextBox 7" id="7"/>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199198" y="1448558"/>
            <a:ext cx="4209455"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Fruitbox Site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794494"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13994" y="1777056"/>
            <a:ext cx="3826167" cy="8074743"/>
          </a:xfrm>
          <a:custGeom>
            <a:avLst/>
            <a:gdLst/>
            <a:ahLst/>
            <a:cxnLst/>
            <a:rect r="r" b="b" t="t" l="l"/>
            <a:pathLst>
              <a:path h="8074743" w="3826167">
                <a:moveTo>
                  <a:pt x="0" y="0"/>
                </a:moveTo>
                <a:lnTo>
                  <a:pt x="3826167" y="0"/>
                </a:lnTo>
                <a:lnTo>
                  <a:pt x="3826167" y="8074743"/>
                </a:lnTo>
                <a:lnTo>
                  <a:pt x="0" y="8074743"/>
                </a:lnTo>
                <a:lnTo>
                  <a:pt x="0" y="0"/>
                </a:lnTo>
                <a:close/>
              </a:path>
            </a:pathLst>
          </a:custGeom>
          <a:blipFill>
            <a:blip r:embed="rId10"/>
            <a:stretch>
              <a:fillRect l="-242" t="-8455" r="-242" b="0"/>
            </a:stretch>
          </a:blipFill>
        </p:spPr>
      </p:sp>
      <p:sp>
        <p:nvSpPr>
          <p:cNvPr name="Freeform 7" id="7"/>
          <p:cNvSpPr/>
          <p:nvPr/>
        </p:nvSpPr>
        <p:spPr>
          <a:xfrm flipH="false" flipV="false" rot="0">
            <a:off x="6576430" y="1777056"/>
            <a:ext cx="3633634" cy="8074743"/>
          </a:xfrm>
          <a:custGeom>
            <a:avLst/>
            <a:gdLst/>
            <a:ahLst/>
            <a:cxnLst/>
            <a:rect r="r" b="b" t="t" l="l"/>
            <a:pathLst>
              <a:path h="8074743" w="3633634">
                <a:moveTo>
                  <a:pt x="0" y="0"/>
                </a:moveTo>
                <a:lnTo>
                  <a:pt x="3633634" y="0"/>
                </a:lnTo>
                <a:lnTo>
                  <a:pt x="3633634" y="8074743"/>
                </a:lnTo>
                <a:lnTo>
                  <a:pt x="0" y="8074743"/>
                </a:lnTo>
                <a:lnTo>
                  <a:pt x="0" y="0"/>
                </a:lnTo>
                <a:close/>
              </a:path>
            </a:pathLst>
          </a:custGeom>
          <a:blipFill>
            <a:blip r:embed="rId11"/>
            <a:stretch>
              <a:fillRect l="0" t="0" r="0" b="0"/>
            </a:stretch>
          </a:blipFill>
        </p:spPr>
      </p:sp>
      <p:sp>
        <p:nvSpPr>
          <p:cNvPr name="TextBox 8" id="8"/>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1028700" y="1698901"/>
            <a:ext cx="455045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Customer App</a:t>
            </a:r>
          </a:p>
        </p:txBody>
      </p:sp>
      <p:sp>
        <p:nvSpPr>
          <p:cNvPr name="TextBox 11" id="11"/>
          <p:cNvSpPr txBox="true"/>
          <p:nvPr/>
        </p:nvSpPr>
        <p:spPr>
          <a:xfrm rot="0">
            <a:off x="1065902" y="3121936"/>
            <a:ext cx="3419475"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A0907"/>
                </a:solidFill>
                <a:latin typeface="Canva Sans"/>
              </a:rPr>
              <a:t>Login Screen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318244" y="8164548"/>
            <a:ext cx="2508247" cy="2348141"/>
          </a:xfrm>
          <a:custGeom>
            <a:avLst/>
            <a:gdLst/>
            <a:ahLst/>
            <a:cxnLst/>
            <a:rect r="r" b="b" t="t" l="l"/>
            <a:pathLst>
              <a:path h="2348141" w="2508247">
                <a:moveTo>
                  <a:pt x="2508246" y="0"/>
                </a:moveTo>
                <a:lnTo>
                  <a:pt x="0" y="0"/>
                </a:lnTo>
                <a:lnTo>
                  <a:pt x="0" y="2348141"/>
                </a:lnTo>
                <a:lnTo>
                  <a:pt x="2508246" y="2348141"/>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19997" y="1827569"/>
            <a:ext cx="4040478" cy="8074743"/>
          </a:xfrm>
          <a:custGeom>
            <a:avLst/>
            <a:gdLst/>
            <a:ahLst/>
            <a:cxnLst/>
            <a:rect r="r" b="b" t="t" l="l"/>
            <a:pathLst>
              <a:path h="8074743" w="4040478">
                <a:moveTo>
                  <a:pt x="0" y="0"/>
                </a:moveTo>
                <a:lnTo>
                  <a:pt x="4040478" y="0"/>
                </a:lnTo>
                <a:lnTo>
                  <a:pt x="4040478" y="8074742"/>
                </a:lnTo>
                <a:lnTo>
                  <a:pt x="0" y="8074742"/>
                </a:lnTo>
                <a:lnTo>
                  <a:pt x="0" y="0"/>
                </a:lnTo>
                <a:close/>
              </a:path>
            </a:pathLst>
          </a:custGeom>
          <a:blipFill>
            <a:blip r:embed="rId10"/>
            <a:stretch>
              <a:fillRect l="0" t="-6988" r="0" b="-6988"/>
            </a:stretch>
          </a:blipFill>
        </p:spPr>
      </p:sp>
      <p:sp>
        <p:nvSpPr>
          <p:cNvPr name="Freeform 7" id="7"/>
          <p:cNvSpPr/>
          <p:nvPr/>
        </p:nvSpPr>
        <p:spPr>
          <a:xfrm flipH="false" flipV="false" rot="0">
            <a:off x="10127200" y="1827569"/>
            <a:ext cx="3826167" cy="8074743"/>
          </a:xfrm>
          <a:custGeom>
            <a:avLst/>
            <a:gdLst/>
            <a:ahLst/>
            <a:cxnLst/>
            <a:rect r="r" b="b" t="t" l="l"/>
            <a:pathLst>
              <a:path h="8074743" w="3826167">
                <a:moveTo>
                  <a:pt x="0" y="0"/>
                </a:moveTo>
                <a:lnTo>
                  <a:pt x="3826166" y="0"/>
                </a:lnTo>
                <a:lnTo>
                  <a:pt x="3826166" y="8074742"/>
                </a:lnTo>
                <a:lnTo>
                  <a:pt x="0" y="8074742"/>
                </a:lnTo>
                <a:lnTo>
                  <a:pt x="0" y="0"/>
                </a:lnTo>
                <a:close/>
              </a:path>
            </a:pathLst>
          </a:custGeom>
          <a:blipFill>
            <a:blip r:embed="rId11"/>
            <a:stretch>
              <a:fillRect l="0" t="-3965" r="0" b="-3965"/>
            </a:stretch>
          </a:blipFill>
        </p:spPr>
      </p:sp>
      <p:sp>
        <p:nvSpPr>
          <p:cNvPr name="TextBox 8" id="8"/>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1970436" y="4563110"/>
            <a:ext cx="3157776"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A0907"/>
                </a:solidFill>
                <a:latin typeface="Canva Sans"/>
              </a:rPr>
              <a:t>OTP Screen</a:t>
            </a:r>
          </a:p>
        </p:txBody>
      </p:sp>
      <p:sp>
        <p:nvSpPr>
          <p:cNvPr name="TextBox 11" id="11"/>
          <p:cNvSpPr txBox="true"/>
          <p:nvPr/>
        </p:nvSpPr>
        <p:spPr>
          <a:xfrm rot="0">
            <a:off x="935879" y="3392041"/>
            <a:ext cx="455045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Customer App</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5177" y="8084229"/>
            <a:ext cx="2508247" cy="2348141"/>
          </a:xfrm>
          <a:custGeom>
            <a:avLst/>
            <a:gdLst/>
            <a:ahLst/>
            <a:cxnLst/>
            <a:rect r="r" b="b" t="t" l="l"/>
            <a:pathLst>
              <a:path h="2348141" w="2508247">
                <a:moveTo>
                  <a:pt x="0" y="0"/>
                </a:moveTo>
                <a:lnTo>
                  <a:pt x="2508246" y="0"/>
                </a:lnTo>
                <a:lnTo>
                  <a:pt x="2508246" y="2348142"/>
                </a:lnTo>
                <a:lnTo>
                  <a:pt x="0" y="2348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318244" y="8164548"/>
            <a:ext cx="2508247" cy="2348141"/>
          </a:xfrm>
          <a:custGeom>
            <a:avLst/>
            <a:gdLst/>
            <a:ahLst/>
            <a:cxnLst/>
            <a:rect r="r" b="b" t="t" l="l"/>
            <a:pathLst>
              <a:path h="2348141" w="2508247">
                <a:moveTo>
                  <a:pt x="2508246" y="0"/>
                </a:moveTo>
                <a:lnTo>
                  <a:pt x="0" y="0"/>
                </a:lnTo>
                <a:lnTo>
                  <a:pt x="0" y="2348141"/>
                </a:lnTo>
                <a:lnTo>
                  <a:pt x="2508246" y="2348141"/>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52209" y="1405647"/>
            <a:ext cx="3934452" cy="8679828"/>
          </a:xfrm>
          <a:custGeom>
            <a:avLst/>
            <a:gdLst/>
            <a:ahLst/>
            <a:cxnLst/>
            <a:rect r="r" b="b" t="t" l="l"/>
            <a:pathLst>
              <a:path h="8679828" w="3934452">
                <a:moveTo>
                  <a:pt x="0" y="0"/>
                </a:moveTo>
                <a:lnTo>
                  <a:pt x="3934452" y="0"/>
                </a:lnTo>
                <a:lnTo>
                  <a:pt x="3934452" y="8679828"/>
                </a:lnTo>
                <a:lnTo>
                  <a:pt x="0" y="8679828"/>
                </a:lnTo>
                <a:lnTo>
                  <a:pt x="0" y="0"/>
                </a:lnTo>
                <a:close/>
              </a:path>
            </a:pathLst>
          </a:custGeom>
          <a:blipFill>
            <a:blip r:embed="rId10"/>
            <a:stretch>
              <a:fillRect l="-751" t="-1028" r="0" b="-2996"/>
            </a:stretch>
          </a:blipFill>
        </p:spPr>
      </p:sp>
      <p:sp>
        <p:nvSpPr>
          <p:cNvPr name="Freeform 7" id="7"/>
          <p:cNvSpPr/>
          <p:nvPr/>
        </p:nvSpPr>
        <p:spPr>
          <a:xfrm flipH="false" flipV="false" rot="0">
            <a:off x="6555971" y="1380163"/>
            <a:ext cx="4077723" cy="8705312"/>
          </a:xfrm>
          <a:custGeom>
            <a:avLst/>
            <a:gdLst/>
            <a:ahLst/>
            <a:cxnLst/>
            <a:rect r="r" b="b" t="t" l="l"/>
            <a:pathLst>
              <a:path h="8705312" w="4077723">
                <a:moveTo>
                  <a:pt x="0" y="0"/>
                </a:moveTo>
                <a:lnTo>
                  <a:pt x="4077723" y="0"/>
                </a:lnTo>
                <a:lnTo>
                  <a:pt x="4077723" y="8705312"/>
                </a:lnTo>
                <a:lnTo>
                  <a:pt x="0" y="8705312"/>
                </a:lnTo>
                <a:lnTo>
                  <a:pt x="0" y="0"/>
                </a:lnTo>
                <a:close/>
              </a:path>
            </a:pathLst>
          </a:custGeom>
          <a:blipFill>
            <a:blip r:embed="rId11"/>
            <a:stretch>
              <a:fillRect l="0" t="0" r="0" b="0"/>
            </a:stretch>
          </a:blipFill>
        </p:spPr>
      </p:sp>
      <p:sp>
        <p:nvSpPr>
          <p:cNvPr name="TextBox 8" id="8"/>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grpSp>
        <p:nvGrpSpPr>
          <p:cNvPr name="Group 10" id="10"/>
          <p:cNvGrpSpPr/>
          <p:nvPr/>
        </p:nvGrpSpPr>
        <p:grpSpPr>
          <a:xfrm rot="0">
            <a:off x="1558741" y="4875916"/>
            <a:ext cx="6428800" cy="1342783"/>
            <a:chOff x="0" y="0"/>
            <a:chExt cx="8571733" cy="1790378"/>
          </a:xfrm>
        </p:grpSpPr>
        <p:sp>
          <p:nvSpPr>
            <p:cNvPr name="TextBox 11" id="11"/>
            <p:cNvSpPr txBox="true"/>
            <p:nvPr/>
          </p:nvSpPr>
          <p:spPr>
            <a:xfrm rot="0">
              <a:off x="0" y="-66675"/>
              <a:ext cx="7857498" cy="751628"/>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A0907"/>
                  </a:solidFill>
                  <a:latin typeface="Canva Sans"/>
                </a:rPr>
                <a:t>Home Screen</a:t>
              </a:r>
            </a:p>
          </p:txBody>
        </p:sp>
        <p:sp>
          <p:nvSpPr>
            <p:cNvPr name="TextBox 12" id="12"/>
            <p:cNvSpPr txBox="true"/>
            <p:nvPr/>
          </p:nvSpPr>
          <p:spPr>
            <a:xfrm rot="0">
              <a:off x="0" y="1038749"/>
              <a:ext cx="8571733" cy="7516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A0907"/>
                  </a:solidFill>
                  <a:latin typeface="Canva Sans"/>
                </a:rPr>
                <a:t>Side Drawer</a:t>
              </a:r>
            </a:p>
          </p:txBody>
        </p:sp>
      </p:grpSp>
      <p:sp>
        <p:nvSpPr>
          <p:cNvPr name="TextBox 13" id="13"/>
          <p:cNvSpPr txBox="true"/>
          <p:nvPr/>
        </p:nvSpPr>
        <p:spPr>
          <a:xfrm rot="0">
            <a:off x="1004616" y="3356022"/>
            <a:ext cx="455045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Customer App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72978" y="1644522"/>
            <a:ext cx="3742044" cy="8315654"/>
          </a:xfrm>
          <a:custGeom>
            <a:avLst/>
            <a:gdLst/>
            <a:ahLst/>
            <a:cxnLst/>
            <a:rect r="r" b="b" t="t" l="l"/>
            <a:pathLst>
              <a:path h="8315654" w="3742044">
                <a:moveTo>
                  <a:pt x="0" y="0"/>
                </a:moveTo>
                <a:lnTo>
                  <a:pt x="3742044" y="0"/>
                </a:lnTo>
                <a:lnTo>
                  <a:pt x="3742044" y="8315654"/>
                </a:lnTo>
                <a:lnTo>
                  <a:pt x="0" y="8315654"/>
                </a:lnTo>
                <a:lnTo>
                  <a:pt x="0" y="0"/>
                </a:lnTo>
                <a:close/>
              </a:path>
            </a:pathLst>
          </a:custGeom>
          <a:blipFill>
            <a:blip r:embed="rId2"/>
            <a:stretch>
              <a:fillRect l="0" t="0" r="0" b="0"/>
            </a:stretch>
          </a:blipFill>
        </p:spPr>
      </p:sp>
      <p:sp>
        <p:nvSpPr>
          <p:cNvPr name="Freeform 3" id="3"/>
          <p:cNvSpPr/>
          <p:nvPr/>
        </p:nvSpPr>
        <p:spPr>
          <a:xfrm flipH="false" flipV="false" rot="0">
            <a:off x="12120902" y="1644522"/>
            <a:ext cx="3892765" cy="8315654"/>
          </a:xfrm>
          <a:custGeom>
            <a:avLst/>
            <a:gdLst/>
            <a:ahLst/>
            <a:cxnLst/>
            <a:rect r="r" b="b" t="t" l="l"/>
            <a:pathLst>
              <a:path h="8315654" w="3892765">
                <a:moveTo>
                  <a:pt x="0" y="0"/>
                </a:moveTo>
                <a:lnTo>
                  <a:pt x="3892765" y="0"/>
                </a:lnTo>
                <a:lnTo>
                  <a:pt x="3892765" y="8315654"/>
                </a:lnTo>
                <a:lnTo>
                  <a:pt x="0" y="8315654"/>
                </a:lnTo>
                <a:lnTo>
                  <a:pt x="0" y="0"/>
                </a:lnTo>
                <a:close/>
              </a:path>
            </a:pathLst>
          </a:custGeom>
          <a:blipFill>
            <a:blip r:embed="rId3"/>
            <a:stretch>
              <a:fillRect l="0" t="0" r="0" b="0"/>
            </a:stretch>
          </a:blipFill>
        </p:spPr>
      </p:sp>
      <p:sp>
        <p:nvSpPr>
          <p:cNvPr name="TextBox 4" id="4"/>
          <p:cNvSpPr txBox="true"/>
          <p:nvPr/>
        </p:nvSpPr>
        <p:spPr>
          <a:xfrm rot="0">
            <a:off x="5332095" y="40146"/>
            <a:ext cx="7623810" cy="1292849"/>
          </a:xfrm>
          <a:prstGeom prst="rect">
            <a:avLst/>
          </a:prstGeom>
        </p:spPr>
        <p:txBody>
          <a:bodyPr anchor="t" rtlCol="false" tIns="0" lIns="0" bIns="0" rIns="0">
            <a:spAutoFit/>
          </a:bodyPr>
          <a:lstStyle/>
          <a:p>
            <a:pPr>
              <a:lnSpc>
                <a:spcPts val="10640"/>
              </a:lnSpc>
              <a:spcBef>
                <a:spcPct val="0"/>
              </a:spcBef>
            </a:pPr>
            <a:r>
              <a:rPr lang="en-US" sz="7600">
                <a:solidFill>
                  <a:srgbClr val="729F1B"/>
                </a:solidFill>
                <a:latin typeface="Canva Sans Bold"/>
              </a:rPr>
              <a:t>Implementation</a:t>
            </a:r>
          </a:p>
        </p:txBody>
      </p:sp>
      <p:sp>
        <p:nvSpPr>
          <p:cNvPr name="TextBox 5" id="5"/>
          <p:cNvSpPr txBox="true"/>
          <p:nvPr/>
        </p:nvSpPr>
        <p:spPr>
          <a:xfrm rot="0">
            <a:off x="1028700" y="1698901"/>
            <a:ext cx="455045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Customer App</a:t>
            </a:r>
          </a:p>
        </p:txBody>
      </p:sp>
      <p:sp>
        <p:nvSpPr>
          <p:cNvPr name="TextBox 6" id="6"/>
          <p:cNvSpPr txBox="true"/>
          <p:nvPr/>
        </p:nvSpPr>
        <p:spPr>
          <a:xfrm rot="0">
            <a:off x="1531903" y="3937000"/>
            <a:ext cx="4398050" cy="12065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A0907"/>
                </a:solidFill>
                <a:latin typeface="Canva Sans"/>
              </a:rPr>
              <a:t>Customer Profile</a:t>
            </a:r>
          </a:p>
          <a:p>
            <a:pPr algn="just" marL="755649" indent="-377824" lvl="1">
              <a:lnSpc>
                <a:spcPts val="4899"/>
              </a:lnSpc>
              <a:buFont typeface="Arial"/>
              <a:buChar char="•"/>
            </a:pPr>
            <a:r>
              <a:rPr lang="en-US" sz="3499">
                <a:solidFill>
                  <a:srgbClr val="0A0907"/>
                </a:solidFill>
                <a:latin typeface="Canva Sans"/>
              </a:rPr>
              <a:t>Shopping cart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7873" y="-2086908"/>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2619" y="983626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55577" y="2823829"/>
            <a:ext cx="16303723" cy="6380465"/>
          </a:xfrm>
          <a:custGeom>
            <a:avLst/>
            <a:gdLst/>
            <a:ahLst/>
            <a:cxnLst/>
            <a:rect r="r" b="b" t="t" l="l"/>
            <a:pathLst>
              <a:path h="6380465" w="16303723">
                <a:moveTo>
                  <a:pt x="0" y="0"/>
                </a:moveTo>
                <a:lnTo>
                  <a:pt x="16303723" y="0"/>
                </a:lnTo>
                <a:lnTo>
                  <a:pt x="16303723" y="6380466"/>
                </a:lnTo>
                <a:lnTo>
                  <a:pt x="0" y="6380466"/>
                </a:lnTo>
                <a:lnTo>
                  <a:pt x="0" y="0"/>
                </a:lnTo>
                <a:close/>
              </a:path>
            </a:pathLst>
          </a:custGeom>
          <a:blipFill>
            <a:blip r:embed="rId8"/>
            <a:stretch>
              <a:fillRect l="0" t="0" r="0" b="0"/>
            </a:stretch>
          </a:blipFill>
        </p:spPr>
      </p:sp>
      <p:sp>
        <p:nvSpPr>
          <p:cNvPr name="TextBox 6" id="6"/>
          <p:cNvSpPr txBox="true"/>
          <p:nvPr/>
        </p:nvSpPr>
        <p:spPr>
          <a:xfrm rot="0">
            <a:off x="1333892" y="809625"/>
            <a:ext cx="15221561" cy="1582497"/>
          </a:xfrm>
          <a:prstGeom prst="rect">
            <a:avLst/>
          </a:prstGeom>
        </p:spPr>
        <p:txBody>
          <a:bodyPr anchor="t" rtlCol="false" tIns="0" lIns="0" bIns="0" rIns="0">
            <a:spAutoFit/>
          </a:bodyPr>
          <a:lstStyle/>
          <a:p>
            <a:pPr algn="ctr">
              <a:lnSpc>
                <a:spcPts val="12525"/>
              </a:lnSpc>
              <a:spcBef>
                <a:spcPct val="0"/>
              </a:spcBef>
            </a:pPr>
            <a:r>
              <a:rPr lang="en-US" sz="8946">
                <a:solidFill>
                  <a:srgbClr val="FF8A01"/>
                </a:solidFill>
                <a:latin typeface="Arimo Bold"/>
              </a:rPr>
              <a:t> User Survey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1398589"/>
            <a:ext cx="4038102" cy="8626120"/>
          </a:xfrm>
          <a:custGeom>
            <a:avLst/>
            <a:gdLst/>
            <a:ahLst/>
            <a:cxnLst/>
            <a:rect r="r" b="b" t="t" l="l"/>
            <a:pathLst>
              <a:path h="8626120" w="4038102">
                <a:moveTo>
                  <a:pt x="0" y="0"/>
                </a:moveTo>
                <a:lnTo>
                  <a:pt x="4038102" y="0"/>
                </a:lnTo>
                <a:lnTo>
                  <a:pt x="4038102" y="8626120"/>
                </a:lnTo>
                <a:lnTo>
                  <a:pt x="0" y="8626120"/>
                </a:lnTo>
                <a:lnTo>
                  <a:pt x="0" y="0"/>
                </a:lnTo>
                <a:close/>
              </a:path>
            </a:pathLst>
          </a:custGeom>
          <a:blipFill>
            <a:blip r:embed="rId2"/>
            <a:stretch>
              <a:fillRect l="0" t="0" r="0" b="0"/>
            </a:stretch>
          </a:blipFill>
        </p:spPr>
      </p:sp>
      <p:sp>
        <p:nvSpPr>
          <p:cNvPr name="TextBox 3" id="3"/>
          <p:cNvSpPr txBox="true"/>
          <p:nvPr/>
        </p:nvSpPr>
        <p:spPr>
          <a:xfrm rot="0">
            <a:off x="5066743" y="-83934"/>
            <a:ext cx="7824192" cy="1335395"/>
          </a:xfrm>
          <a:prstGeom prst="rect">
            <a:avLst/>
          </a:prstGeom>
        </p:spPr>
        <p:txBody>
          <a:bodyPr anchor="t" rtlCol="false" tIns="0" lIns="0" bIns="0" rIns="0">
            <a:spAutoFit/>
          </a:bodyPr>
          <a:lstStyle/>
          <a:p>
            <a:pPr algn="ctr">
              <a:lnSpc>
                <a:spcPts val="10920"/>
              </a:lnSpc>
              <a:spcBef>
                <a:spcPct val="0"/>
              </a:spcBef>
            </a:pPr>
            <a:r>
              <a:rPr lang="en-US" sz="7800">
                <a:solidFill>
                  <a:srgbClr val="729F1B"/>
                </a:solidFill>
                <a:latin typeface="Canva Sans Bold"/>
              </a:rPr>
              <a:t>Implementation</a:t>
            </a:r>
          </a:p>
        </p:txBody>
      </p:sp>
      <p:sp>
        <p:nvSpPr>
          <p:cNvPr name="TextBox 4" id="4"/>
          <p:cNvSpPr txBox="true"/>
          <p:nvPr/>
        </p:nvSpPr>
        <p:spPr>
          <a:xfrm rot="0">
            <a:off x="1028700" y="1698901"/>
            <a:ext cx="455045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Customer App</a:t>
            </a:r>
          </a:p>
        </p:txBody>
      </p:sp>
      <p:sp>
        <p:nvSpPr>
          <p:cNvPr name="TextBox 5" id="5"/>
          <p:cNvSpPr txBox="true"/>
          <p:nvPr/>
        </p:nvSpPr>
        <p:spPr>
          <a:xfrm rot="0">
            <a:off x="1531903" y="3937000"/>
            <a:ext cx="4376261" cy="5873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A0907"/>
                </a:solidFill>
                <a:latin typeface="Canva Sans"/>
              </a:rPr>
              <a:t>My Order Screen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87104" y="9735836"/>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54123"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259300" y="-558664"/>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994687" y="2647115"/>
            <a:ext cx="12599863" cy="6098624"/>
          </a:xfrm>
          <a:custGeom>
            <a:avLst/>
            <a:gdLst/>
            <a:ahLst/>
            <a:cxnLst/>
            <a:rect r="r" b="b" t="t" l="l"/>
            <a:pathLst>
              <a:path h="6098624" w="12599863">
                <a:moveTo>
                  <a:pt x="0" y="0"/>
                </a:moveTo>
                <a:lnTo>
                  <a:pt x="12599863" y="0"/>
                </a:lnTo>
                <a:lnTo>
                  <a:pt x="12599863" y="6098624"/>
                </a:lnTo>
                <a:lnTo>
                  <a:pt x="0" y="6098624"/>
                </a:lnTo>
                <a:lnTo>
                  <a:pt x="0" y="0"/>
                </a:lnTo>
                <a:close/>
              </a:path>
            </a:pathLst>
          </a:custGeom>
          <a:blipFill>
            <a:blip r:embed="rId10"/>
            <a:stretch>
              <a:fillRect l="0" t="0" r="0" b="0"/>
            </a:stretch>
          </a:blipFill>
        </p:spPr>
      </p:sp>
      <p:sp>
        <p:nvSpPr>
          <p:cNvPr name="TextBox 7" id="7"/>
          <p:cNvSpPr txBox="true"/>
          <p:nvPr/>
        </p:nvSpPr>
        <p:spPr>
          <a:xfrm rot="0">
            <a:off x="782914" y="13747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8" id="8"/>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9" id="9"/>
          <p:cNvSpPr txBox="true"/>
          <p:nvPr/>
        </p:nvSpPr>
        <p:spPr>
          <a:xfrm rot="0">
            <a:off x="1096771" y="4563110"/>
            <a:ext cx="3027164"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A0907"/>
                </a:solidFill>
                <a:latin typeface="Canva Sans"/>
              </a:rPr>
              <a:t>Dashboard</a:t>
            </a:r>
          </a:p>
        </p:txBody>
      </p:sp>
      <p:sp>
        <p:nvSpPr>
          <p:cNvPr name="TextBox 10" id="10"/>
          <p:cNvSpPr txBox="true"/>
          <p:nvPr/>
        </p:nvSpPr>
        <p:spPr>
          <a:xfrm rot="0">
            <a:off x="395374" y="2986784"/>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94494" y="8508928"/>
            <a:ext cx="2508247" cy="2348141"/>
          </a:xfrm>
          <a:custGeom>
            <a:avLst/>
            <a:gdLst/>
            <a:ahLst/>
            <a:cxnLst/>
            <a:rect r="r" b="b" t="t" l="l"/>
            <a:pathLst>
              <a:path h="2348141" w="2508247">
                <a:moveTo>
                  <a:pt x="2508246" y="0"/>
                </a:moveTo>
                <a:lnTo>
                  <a:pt x="0" y="0"/>
                </a:lnTo>
                <a:lnTo>
                  <a:pt x="0" y="2348141"/>
                </a:lnTo>
                <a:lnTo>
                  <a:pt x="2508246" y="2348141"/>
                </a:lnTo>
                <a:lnTo>
                  <a:pt x="25082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32284" y="3044952"/>
            <a:ext cx="14664595" cy="6950407"/>
          </a:xfrm>
          <a:custGeom>
            <a:avLst/>
            <a:gdLst/>
            <a:ahLst/>
            <a:cxnLst/>
            <a:rect r="r" b="b" t="t" l="l"/>
            <a:pathLst>
              <a:path h="6950407" w="14664595">
                <a:moveTo>
                  <a:pt x="0" y="0"/>
                </a:moveTo>
                <a:lnTo>
                  <a:pt x="14664594" y="0"/>
                </a:lnTo>
                <a:lnTo>
                  <a:pt x="14664594" y="6950407"/>
                </a:lnTo>
                <a:lnTo>
                  <a:pt x="0" y="6950407"/>
                </a:lnTo>
                <a:lnTo>
                  <a:pt x="0" y="0"/>
                </a:lnTo>
                <a:close/>
              </a:path>
            </a:pathLst>
          </a:custGeom>
          <a:blipFill>
            <a:blip r:embed="rId8"/>
            <a:stretch>
              <a:fillRect l="0" t="0" r="0" b="0"/>
            </a:stretch>
          </a:blipFill>
        </p:spPr>
      </p:sp>
      <p:sp>
        <p:nvSpPr>
          <p:cNvPr name="TextBox 6" id="6"/>
          <p:cNvSpPr txBox="true"/>
          <p:nvPr/>
        </p:nvSpPr>
        <p:spPr>
          <a:xfrm rot="0">
            <a:off x="640578" y="37497"/>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7" id="7"/>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8" id="8"/>
          <p:cNvSpPr txBox="true"/>
          <p:nvPr/>
        </p:nvSpPr>
        <p:spPr>
          <a:xfrm rot="0">
            <a:off x="1028700" y="1943719"/>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94494" y="8084229"/>
            <a:ext cx="2508247" cy="2348141"/>
          </a:xfrm>
          <a:custGeom>
            <a:avLst/>
            <a:gdLst/>
            <a:ahLst/>
            <a:cxnLst/>
            <a:rect r="r" b="b" t="t" l="l"/>
            <a:pathLst>
              <a:path h="2348141" w="2508247">
                <a:moveTo>
                  <a:pt x="2508246" y="0"/>
                </a:moveTo>
                <a:lnTo>
                  <a:pt x="0" y="0"/>
                </a:lnTo>
                <a:lnTo>
                  <a:pt x="0" y="2348142"/>
                </a:lnTo>
                <a:lnTo>
                  <a:pt x="2508246" y="2348142"/>
                </a:lnTo>
                <a:lnTo>
                  <a:pt x="25082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91080" y="1888996"/>
            <a:ext cx="9593173" cy="7904103"/>
          </a:xfrm>
          <a:custGeom>
            <a:avLst/>
            <a:gdLst/>
            <a:ahLst/>
            <a:cxnLst/>
            <a:rect r="r" b="b" t="t" l="l"/>
            <a:pathLst>
              <a:path h="7904103" w="9593173">
                <a:moveTo>
                  <a:pt x="0" y="0"/>
                </a:moveTo>
                <a:lnTo>
                  <a:pt x="9593174" y="0"/>
                </a:lnTo>
                <a:lnTo>
                  <a:pt x="9593174" y="7904103"/>
                </a:lnTo>
                <a:lnTo>
                  <a:pt x="0" y="7904103"/>
                </a:lnTo>
                <a:lnTo>
                  <a:pt x="0" y="0"/>
                </a:lnTo>
                <a:close/>
              </a:path>
            </a:pathLst>
          </a:custGeom>
          <a:blipFill>
            <a:blip r:embed="rId8"/>
            <a:stretch>
              <a:fillRect l="0" t="0" r="0" b="0"/>
            </a:stretch>
          </a:blipFill>
        </p:spPr>
      </p:sp>
      <p:sp>
        <p:nvSpPr>
          <p:cNvPr name="TextBox 6" id="6"/>
          <p:cNvSpPr txBox="true"/>
          <p:nvPr/>
        </p:nvSpPr>
        <p:spPr>
          <a:xfrm rot="0">
            <a:off x="640578" y="37497"/>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7" id="7"/>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8" id="8"/>
          <p:cNvSpPr txBox="true"/>
          <p:nvPr/>
        </p:nvSpPr>
        <p:spPr>
          <a:xfrm rot="0">
            <a:off x="1028700" y="2719054"/>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83035" y="2823829"/>
            <a:ext cx="6107888" cy="6402430"/>
          </a:xfrm>
          <a:custGeom>
            <a:avLst/>
            <a:gdLst/>
            <a:ahLst/>
            <a:cxnLst/>
            <a:rect r="r" b="b" t="t" l="l"/>
            <a:pathLst>
              <a:path h="6402430" w="6107888">
                <a:moveTo>
                  <a:pt x="0" y="0"/>
                </a:moveTo>
                <a:lnTo>
                  <a:pt x="6107888" y="0"/>
                </a:lnTo>
                <a:lnTo>
                  <a:pt x="6107888" y="6402431"/>
                </a:lnTo>
                <a:lnTo>
                  <a:pt x="0" y="6402431"/>
                </a:lnTo>
                <a:lnTo>
                  <a:pt x="0" y="0"/>
                </a:lnTo>
                <a:close/>
              </a:path>
            </a:pathLst>
          </a:custGeom>
          <a:blipFill>
            <a:blip r:embed="rId6"/>
            <a:stretch>
              <a:fillRect l="0" t="0" r="0" b="0"/>
            </a:stretch>
          </a:blipFill>
        </p:spPr>
      </p:sp>
      <p:sp>
        <p:nvSpPr>
          <p:cNvPr name="Freeform 5" id="5"/>
          <p:cNvSpPr/>
          <p:nvPr/>
        </p:nvSpPr>
        <p:spPr>
          <a:xfrm flipH="false" flipV="false" rot="0">
            <a:off x="10267373" y="2823829"/>
            <a:ext cx="4972074" cy="6553357"/>
          </a:xfrm>
          <a:custGeom>
            <a:avLst/>
            <a:gdLst/>
            <a:ahLst/>
            <a:cxnLst/>
            <a:rect r="r" b="b" t="t" l="l"/>
            <a:pathLst>
              <a:path h="6553357" w="4972074">
                <a:moveTo>
                  <a:pt x="0" y="0"/>
                </a:moveTo>
                <a:lnTo>
                  <a:pt x="4972074" y="0"/>
                </a:lnTo>
                <a:lnTo>
                  <a:pt x="4972074" y="6553357"/>
                </a:lnTo>
                <a:lnTo>
                  <a:pt x="0" y="6553357"/>
                </a:lnTo>
                <a:lnTo>
                  <a:pt x="0" y="0"/>
                </a:lnTo>
                <a:close/>
              </a:path>
            </a:pathLst>
          </a:custGeom>
          <a:blipFill>
            <a:blip r:embed="rId7"/>
            <a:stretch>
              <a:fillRect l="0" t="0" r="0" b="0"/>
            </a:stretch>
          </a:blipFill>
        </p:spPr>
      </p:sp>
      <p:sp>
        <p:nvSpPr>
          <p:cNvPr name="TextBox 6" id="6"/>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7" id="7"/>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8" id="8"/>
          <p:cNvSpPr txBox="true"/>
          <p:nvPr/>
        </p:nvSpPr>
        <p:spPr>
          <a:xfrm rot="0">
            <a:off x="6114473" y="1397098"/>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88518" y="2823829"/>
            <a:ext cx="13457222" cy="7001961"/>
          </a:xfrm>
          <a:custGeom>
            <a:avLst/>
            <a:gdLst/>
            <a:ahLst/>
            <a:cxnLst/>
            <a:rect r="r" b="b" t="t" l="l"/>
            <a:pathLst>
              <a:path h="7001961" w="13457222">
                <a:moveTo>
                  <a:pt x="0" y="0"/>
                </a:moveTo>
                <a:lnTo>
                  <a:pt x="13457222" y="0"/>
                </a:lnTo>
                <a:lnTo>
                  <a:pt x="13457222" y="7001961"/>
                </a:lnTo>
                <a:lnTo>
                  <a:pt x="0" y="7001961"/>
                </a:lnTo>
                <a:lnTo>
                  <a:pt x="0" y="0"/>
                </a:lnTo>
                <a:close/>
              </a:path>
            </a:pathLst>
          </a:custGeom>
          <a:blipFill>
            <a:blip r:embed="rId6"/>
            <a:stretch>
              <a:fillRect l="0" t="0" r="0" b="0"/>
            </a:stretch>
          </a:blipFill>
        </p:spPr>
      </p:sp>
      <p:sp>
        <p:nvSpPr>
          <p:cNvPr name="TextBox 5" id="5"/>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6" id="6"/>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7" id="7"/>
          <p:cNvSpPr txBox="true"/>
          <p:nvPr/>
        </p:nvSpPr>
        <p:spPr>
          <a:xfrm rot="0">
            <a:off x="6114473" y="1397098"/>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6118" y="-1138403"/>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6007" y="2591533"/>
            <a:ext cx="15585511" cy="7021597"/>
          </a:xfrm>
          <a:custGeom>
            <a:avLst/>
            <a:gdLst/>
            <a:ahLst/>
            <a:cxnLst/>
            <a:rect r="r" b="b" t="t" l="l"/>
            <a:pathLst>
              <a:path h="7021597" w="15585511">
                <a:moveTo>
                  <a:pt x="0" y="0"/>
                </a:moveTo>
                <a:lnTo>
                  <a:pt x="15585511" y="0"/>
                </a:lnTo>
                <a:lnTo>
                  <a:pt x="15585511" y="7021597"/>
                </a:lnTo>
                <a:lnTo>
                  <a:pt x="0" y="7021597"/>
                </a:lnTo>
                <a:lnTo>
                  <a:pt x="0" y="0"/>
                </a:lnTo>
                <a:close/>
              </a:path>
            </a:pathLst>
          </a:custGeom>
          <a:blipFill>
            <a:blip r:embed="rId6"/>
            <a:stretch>
              <a:fillRect l="0" t="0" r="0" b="0"/>
            </a:stretch>
          </a:blipFill>
        </p:spPr>
      </p:sp>
      <p:sp>
        <p:nvSpPr>
          <p:cNvPr name="TextBox 5" id="5"/>
          <p:cNvSpPr txBox="true"/>
          <p:nvPr/>
        </p:nvSpPr>
        <p:spPr>
          <a:xfrm rot="0">
            <a:off x="640578" y="-152400"/>
            <a:ext cx="16153102" cy="1342666"/>
          </a:xfrm>
          <a:prstGeom prst="rect">
            <a:avLst/>
          </a:prstGeom>
        </p:spPr>
        <p:txBody>
          <a:bodyPr anchor="t" rtlCol="false" tIns="0" lIns="0" bIns="0" rIns="0">
            <a:spAutoFit/>
          </a:bodyPr>
          <a:lstStyle/>
          <a:p>
            <a:pPr algn="ctr">
              <a:lnSpc>
                <a:spcPts val="10962"/>
              </a:lnSpc>
            </a:pPr>
            <a:r>
              <a:rPr lang="en-US" sz="7830">
                <a:solidFill>
                  <a:srgbClr val="729F1B"/>
                </a:solidFill>
                <a:latin typeface="Canva Sans Bold"/>
              </a:rPr>
              <a:t>Implementation</a:t>
            </a:r>
          </a:p>
        </p:txBody>
      </p:sp>
      <p:sp>
        <p:nvSpPr>
          <p:cNvPr name="TextBox 6" id="6"/>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7" id="7"/>
          <p:cNvSpPr txBox="true"/>
          <p:nvPr/>
        </p:nvSpPr>
        <p:spPr>
          <a:xfrm rot="0">
            <a:off x="6114473" y="1397098"/>
            <a:ext cx="4152900" cy="880110"/>
          </a:xfrm>
          <a:prstGeom prst="rect">
            <a:avLst/>
          </a:prstGeom>
        </p:spPr>
        <p:txBody>
          <a:bodyPr anchor="t" rtlCol="false" tIns="0" lIns="0" bIns="0" rIns="0">
            <a:spAutoFit/>
          </a:bodyPr>
          <a:lstStyle/>
          <a:p>
            <a:pPr algn="ctr">
              <a:lnSpc>
                <a:spcPts val="7139"/>
              </a:lnSpc>
            </a:pPr>
            <a:r>
              <a:rPr lang="en-US" sz="5100">
                <a:solidFill>
                  <a:srgbClr val="729F1B"/>
                </a:solidFill>
                <a:latin typeface="Canva Sans Bold"/>
              </a:rPr>
              <a:t>Admin  Panel</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8080797" y="2261505"/>
            <a:ext cx="3840267" cy="7598389"/>
          </a:xfrm>
          <a:custGeom>
            <a:avLst/>
            <a:gdLst/>
            <a:ahLst/>
            <a:cxnLst/>
            <a:rect r="r" b="b" t="t" l="l"/>
            <a:pathLst>
              <a:path h="7598389" w="3840267">
                <a:moveTo>
                  <a:pt x="0" y="0"/>
                </a:moveTo>
                <a:lnTo>
                  <a:pt x="3840266" y="0"/>
                </a:lnTo>
                <a:lnTo>
                  <a:pt x="3840266" y="7598389"/>
                </a:lnTo>
                <a:lnTo>
                  <a:pt x="0" y="7598389"/>
                </a:lnTo>
                <a:lnTo>
                  <a:pt x="0" y="0"/>
                </a:lnTo>
                <a:close/>
              </a:path>
            </a:pathLst>
          </a:custGeom>
          <a:blipFill>
            <a:blip r:embed="rId2"/>
            <a:stretch>
              <a:fillRect l="0" t="0" r="0" b="0"/>
            </a:stretch>
          </a:blipFill>
        </p:spPr>
      </p:sp>
      <p:sp>
        <p:nvSpPr>
          <p:cNvPr name="Freeform 3" id="3"/>
          <p:cNvSpPr/>
          <p:nvPr/>
        </p:nvSpPr>
        <p:spPr>
          <a:xfrm flipH="false" flipV="false" rot="0">
            <a:off x="13051622" y="2261505"/>
            <a:ext cx="3877817" cy="7531129"/>
          </a:xfrm>
          <a:custGeom>
            <a:avLst/>
            <a:gdLst/>
            <a:ahLst/>
            <a:cxnLst/>
            <a:rect r="r" b="b" t="t" l="l"/>
            <a:pathLst>
              <a:path h="7531129" w="3877817">
                <a:moveTo>
                  <a:pt x="0" y="0"/>
                </a:moveTo>
                <a:lnTo>
                  <a:pt x="3877817" y="0"/>
                </a:lnTo>
                <a:lnTo>
                  <a:pt x="3877817" y="7531130"/>
                </a:lnTo>
                <a:lnTo>
                  <a:pt x="0" y="7531130"/>
                </a:lnTo>
                <a:lnTo>
                  <a:pt x="0" y="0"/>
                </a:lnTo>
                <a:close/>
              </a:path>
            </a:pathLst>
          </a:custGeom>
          <a:blipFill>
            <a:blip r:embed="rId3"/>
            <a:stretch>
              <a:fillRect l="0" t="0" r="0" b="0"/>
            </a:stretch>
          </a:blipFill>
        </p:spPr>
      </p:sp>
      <p:sp>
        <p:nvSpPr>
          <p:cNvPr name="TextBox 4" id="4"/>
          <p:cNvSpPr txBox="true"/>
          <p:nvPr/>
        </p:nvSpPr>
        <p:spPr>
          <a:xfrm rot="0">
            <a:off x="4401503" y="3921"/>
            <a:ext cx="9504045" cy="1566544"/>
          </a:xfrm>
          <a:prstGeom prst="rect">
            <a:avLst/>
          </a:prstGeom>
        </p:spPr>
        <p:txBody>
          <a:bodyPr anchor="t" rtlCol="false" tIns="0" lIns="0" bIns="0" rIns="0">
            <a:spAutoFit/>
          </a:bodyPr>
          <a:lstStyle/>
          <a:p>
            <a:pPr algn="ctr">
              <a:lnSpc>
                <a:spcPts val="12880"/>
              </a:lnSpc>
              <a:spcBef>
                <a:spcPct val="0"/>
              </a:spcBef>
            </a:pPr>
            <a:r>
              <a:rPr lang="en-US" sz="9200">
                <a:solidFill>
                  <a:srgbClr val="729F1B"/>
                </a:solidFill>
                <a:latin typeface="Canva Sans Bold"/>
              </a:rPr>
              <a:t>Implementation </a:t>
            </a:r>
          </a:p>
        </p:txBody>
      </p:sp>
      <p:sp>
        <p:nvSpPr>
          <p:cNvPr name="TextBox 5" id="5"/>
          <p:cNvSpPr txBox="true"/>
          <p:nvPr/>
        </p:nvSpPr>
        <p:spPr>
          <a:xfrm rot="0">
            <a:off x="1217012" y="2166255"/>
            <a:ext cx="3836432" cy="887095"/>
          </a:xfrm>
          <a:prstGeom prst="rect">
            <a:avLst/>
          </a:prstGeom>
        </p:spPr>
        <p:txBody>
          <a:bodyPr anchor="t" rtlCol="false" tIns="0" lIns="0" bIns="0" rIns="0">
            <a:spAutoFit/>
          </a:bodyPr>
          <a:lstStyle/>
          <a:p>
            <a:pPr algn="ctr">
              <a:lnSpc>
                <a:spcPts val="7279"/>
              </a:lnSpc>
            </a:pPr>
            <a:r>
              <a:rPr lang="en-US" sz="5199">
                <a:solidFill>
                  <a:srgbClr val="729F1B"/>
                </a:solidFill>
                <a:latin typeface="Canva Sans Bold"/>
              </a:rPr>
              <a:t>Vendor App</a:t>
            </a:r>
          </a:p>
        </p:txBody>
      </p:sp>
      <p:sp>
        <p:nvSpPr>
          <p:cNvPr name="TextBox 6" id="6"/>
          <p:cNvSpPr txBox="true"/>
          <p:nvPr/>
        </p:nvSpPr>
        <p:spPr>
          <a:xfrm rot="0">
            <a:off x="1028700" y="3963035"/>
            <a:ext cx="5103614"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Phone Number Login</a:t>
            </a:r>
          </a:p>
          <a:p>
            <a:pPr marL="734059" indent="-367030" lvl="1">
              <a:lnSpc>
                <a:spcPts val="4759"/>
              </a:lnSpc>
              <a:buFont typeface="Arial"/>
              <a:buChar char="•"/>
            </a:pPr>
            <a:r>
              <a:rPr lang="en-US" sz="3399">
                <a:solidFill>
                  <a:srgbClr val="000000"/>
                </a:solidFill>
                <a:latin typeface="Canva Sans"/>
              </a:rPr>
              <a:t>OTP Verification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3451481" y="2033292"/>
            <a:ext cx="3548872" cy="7765543"/>
          </a:xfrm>
          <a:custGeom>
            <a:avLst/>
            <a:gdLst/>
            <a:ahLst/>
            <a:cxnLst/>
            <a:rect r="r" b="b" t="t" l="l"/>
            <a:pathLst>
              <a:path h="7765543" w="3548872">
                <a:moveTo>
                  <a:pt x="0" y="0"/>
                </a:moveTo>
                <a:lnTo>
                  <a:pt x="3548872" y="0"/>
                </a:lnTo>
                <a:lnTo>
                  <a:pt x="3548872" y="7765543"/>
                </a:lnTo>
                <a:lnTo>
                  <a:pt x="0" y="7765543"/>
                </a:lnTo>
                <a:lnTo>
                  <a:pt x="0" y="0"/>
                </a:lnTo>
                <a:close/>
              </a:path>
            </a:pathLst>
          </a:custGeom>
          <a:blipFill>
            <a:blip r:embed="rId2"/>
            <a:stretch>
              <a:fillRect l="0" t="0" r="0" b="0"/>
            </a:stretch>
          </a:blipFill>
        </p:spPr>
      </p:sp>
      <p:sp>
        <p:nvSpPr>
          <p:cNvPr name="TextBox 3" id="3"/>
          <p:cNvSpPr txBox="true"/>
          <p:nvPr/>
        </p:nvSpPr>
        <p:spPr>
          <a:xfrm rot="0">
            <a:off x="4223066" y="-19673"/>
            <a:ext cx="9228415" cy="1566544"/>
          </a:xfrm>
          <a:prstGeom prst="rect">
            <a:avLst/>
          </a:prstGeom>
        </p:spPr>
        <p:txBody>
          <a:bodyPr anchor="t" rtlCol="false" tIns="0" lIns="0" bIns="0" rIns="0">
            <a:spAutoFit/>
          </a:bodyPr>
          <a:lstStyle/>
          <a:p>
            <a:pPr algn="ctr">
              <a:lnSpc>
                <a:spcPts val="12880"/>
              </a:lnSpc>
              <a:spcBef>
                <a:spcPct val="0"/>
              </a:spcBef>
            </a:pPr>
            <a:r>
              <a:rPr lang="en-US" sz="9200">
                <a:solidFill>
                  <a:srgbClr val="729F1B"/>
                </a:solidFill>
                <a:latin typeface="Canva Sans Bold"/>
              </a:rPr>
              <a:t>Implementation</a:t>
            </a:r>
          </a:p>
        </p:txBody>
      </p:sp>
      <p:sp>
        <p:nvSpPr>
          <p:cNvPr name="Freeform 4" id="4"/>
          <p:cNvSpPr/>
          <p:nvPr/>
        </p:nvSpPr>
        <p:spPr>
          <a:xfrm flipH="false" flipV="false" rot="0">
            <a:off x="8037365" y="2033292"/>
            <a:ext cx="3945735" cy="7765543"/>
          </a:xfrm>
          <a:custGeom>
            <a:avLst/>
            <a:gdLst/>
            <a:ahLst/>
            <a:cxnLst/>
            <a:rect r="r" b="b" t="t" l="l"/>
            <a:pathLst>
              <a:path h="7765543" w="3945735">
                <a:moveTo>
                  <a:pt x="0" y="0"/>
                </a:moveTo>
                <a:lnTo>
                  <a:pt x="3945735" y="0"/>
                </a:lnTo>
                <a:lnTo>
                  <a:pt x="3945735" y="7765543"/>
                </a:lnTo>
                <a:lnTo>
                  <a:pt x="0" y="7765543"/>
                </a:lnTo>
                <a:lnTo>
                  <a:pt x="0" y="0"/>
                </a:lnTo>
                <a:close/>
              </a:path>
            </a:pathLst>
          </a:custGeom>
          <a:blipFill>
            <a:blip r:embed="rId3"/>
            <a:stretch>
              <a:fillRect l="0" t="0" r="0" b="0"/>
            </a:stretch>
          </a:blipFill>
        </p:spPr>
      </p:sp>
      <p:sp>
        <p:nvSpPr>
          <p:cNvPr name="TextBox 5" id="5"/>
          <p:cNvSpPr txBox="true"/>
          <p:nvPr/>
        </p:nvSpPr>
        <p:spPr>
          <a:xfrm rot="0">
            <a:off x="1217012" y="2166255"/>
            <a:ext cx="3836432" cy="887095"/>
          </a:xfrm>
          <a:prstGeom prst="rect">
            <a:avLst/>
          </a:prstGeom>
        </p:spPr>
        <p:txBody>
          <a:bodyPr anchor="t" rtlCol="false" tIns="0" lIns="0" bIns="0" rIns="0">
            <a:spAutoFit/>
          </a:bodyPr>
          <a:lstStyle/>
          <a:p>
            <a:pPr algn="ctr">
              <a:lnSpc>
                <a:spcPts val="7279"/>
              </a:lnSpc>
            </a:pPr>
            <a:r>
              <a:rPr lang="en-US" sz="5199">
                <a:solidFill>
                  <a:srgbClr val="729F1B"/>
                </a:solidFill>
                <a:latin typeface="Canva Sans Bold"/>
              </a:rPr>
              <a:t>Vendor App</a:t>
            </a:r>
          </a:p>
        </p:txBody>
      </p:sp>
      <p:sp>
        <p:nvSpPr>
          <p:cNvPr name="TextBox 6" id="6"/>
          <p:cNvSpPr txBox="true"/>
          <p:nvPr/>
        </p:nvSpPr>
        <p:spPr>
          <a:xfrm rot="0">
            <a:off x="1028700" y="3963035"/>
            <a:ext cx="5251847"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Create Vendor Profile</a:t>
            </a:r>
          </a:p>
          <a:p>
            <a:pPr marL="734059" indent="-367030" lvl="1">
              <a:lnSpc>
                <a:spcPts val="4759"/>
              </a:lnSpc>
              <a:buFont typeface="Arial"/>
              <a:buChar char="•"/>
            </a:pPr>
            <a:r>
              <a:rPr lang="en-US" sz="3399">
                <a:solidFill>
                  <a:srgbClr val="000000"/>
                </a:solidFill>
                <a:latin typeface="Canva Sans"/>
              </a:rPr>
              <a:t>Vendor Home Screen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TextBox 2" id="2"/>
          <p:cNvSpPr txBox="true"/>
          <p:nvPr/>
        </p:nvSpPr>
        <p:spPr>
          <a:xfrm rot="0">
            <a:off x="9550762" y="-373589"/>
            <a:ext cx="9525" cy="1566544"/>
          </a:xfrm>
          <a:prstGeom prst="rect">
            <a:avLst/>
          </a:prstGeom>
        </p:spPr>
        <p:txBody>
          <a:bodyPr anchor="t" rtlCol="false" tIns="0" lIns="0" bIns="0" rIns="0">
            <a:spAutoFit/>
          </a:bodyPr>
          <a:lstStyle/>
          <a:p>
            <a:pPr algn="ctr">
              <a:lnSpc>
                <a:spcPts val="12880"/>
              </a:lnSpc>
              <a:spcBef>
                <a:spcPct val="0"/>
              </a:spcBef>
            </a:pPr>
          </a:p>
        </p:txBody>
      </p:sp>
      <p:sp>
        <p:nvSpPr>
          <p:cNvPr name="TextBox 3" id="3"/>
          <p:cNvSpPr txBox="true"/>
          <p:nvPr/>
        </p:nvSpPr>
        <p:spPr>
          <a:xfrm rot="0">
            <a:off x="4317443" y="-8543"/>
            <a:ext cx="9228415" cy="1566544"/>
          </a:xfrm>
          <a:prstGeom prst="rect">
            <a:avLst/>
          </a:prstGeom>
        </p:spPr>
        <p:txBody>
          <a:bodyPr anchor="t" rtlCol="false" tIns="0" lIns="0" bIns="0" rIns="0">
            <a:spAutoFit/>
          </a:bodyPr>
          <a:lstStyle/>
          <a:p>
            <a:pPr algn="ctr">
              <a:lnSpc>
                <a:spcPts val="12880"/>
              </a:lnSpc>
              <a:spcBef>
                <a:spcPct val="0"/>
              </a:spcBef>
            </a:pPr>
            <a:r>
              <a:rPr lang="en-US" sz="9200">
                <a:solidFill>
                  <a:srgbClr val="729F1B"/>
                </a:solidFill>
                <a:latin typeface="Canva Sans Bold"/>
              </a:rPr>
              <a:t>Implementation</a:t>
            </a:r>
          </a:p>
        </p:txBody>
      </p:sp>
      <p:sp>
        <p:nvSpPr>
          <p:cNvPr name="Freeform 4" id="4"/>
          <p:cNvSpPr/>
          <p:nvPr/>
        </p:nvSpPr>
        <p:spPr>
          <a:xfrm flipH="false" flipV="false" rot="0">
            <a:off x="12768482" y="2261505"/>
            <a:ext cx="4069467" cy="7605769"/>
          </a:xfrm>
          <a:custGeom>
            <a:avLst/>
            <a:gdLst/>
            <a:ahLst/>
            <a:cxnLst/>
            <a:rect r="r" b="b" t="t" l="l"/>
            <a:pathLst>
              <a:path h="7605769" w="4069467">
                <a:moveTo>
                  <a:pt x="0" y="0"/>
                </a:moveTo>
                <a:lnTo>
                  <a:pt x="4069467" y="0"/>
                </a:lnTo>
                <a:lnTo>
                  <a:pt x="4069467" y="7605769"/>
                </a:lnTo>
                <a:lnTo>
                  <a:pt x="0" y="7605769"/>
                </a:lnTo>
                <a:lnTo>
                  <a:pt x="0" y="0"/>
                </a:lnTo>
                <a:close/>
              </a:path>
            </a:pathLst>
          </a:custGeom>
          <a:blipFill>
            <a:blip r:embed="rId2"/>
            <a:stretch>
              <a:fillRect l="0" t="0" r="0" b="0"/>
            </a:stretch>
          </a:blipFill>
        </p:spPr>
      </p:sp>
      <p:sp>
        <p:nvSpPr>
          <p:cNvPr name="Freeform 5" id="5"/>
          <p:cNvSpPr/>
          <p:nvPr/>
        </p:nvSpPr>
        <p:spPr>
          <a:xfrm flipH="false" flipV="false" rot="0">
            <a:off x="7438930" y="2261505"/>
            <a:ext cx="3890842" cy="7605769"/>
          </a:xfrm>
          <a:custGeom>
            <a:avLst/>
            <a:gdLst/>
            <a:ahLst/>
            <a:cxnLst/>
            <a:rect r="r" b="b" t="t" l="l"/>
            <a:pathLst>
              <a:path h="7605769" w="3890842">
                <a:moveTo>
                  <a:pt x="0" y="0"/>
                </a:moveTo>
                <a:lnTo>
                  <a:pt x="3890842" y="0"/>
                </a:lnTo>
                <a:lnTo>
                  <a:pt x="3890842" y="7605769"/>
                </a:lnTo>
                <a:lnTo>
                  <a:pt x="0" y="7605769"/>
                </a:lnTo>
                <a:lnTo>
                  <a:pt x="0" y="0"/>
                </a:lnTo>
                <a:close/>
              </a:path>
            </a:pathLst>
          </a:custGeom>
          <a:blipFill>
            <a:blip r:embed="rId3"/>
            <a:stretch>
              <a:fillRect l="0" t="0" r="0" b="0"/>
            </a:stretch>
          </a:blipFill>
        </p:spPr>
      </p:sp>
      <p:sp>
        <p:nvSpPr>
          <p:cNvPr name="TextBox 6" id="6"/>
          <p:cNvSpPr txBox="true"/>
          <p:nvPr/>
        </p:nvSpPr>
        <p:spPr>
          <a:xfrm rot="0">
            <a:off x="1217012" y="2166255"/>
            <a:ext cx="3836432" cy="887095"/>
          </a:xfrm>
          <a:prstGeom prst="rect">
            <a:avLst/>
          </a:prstGeom>
        </p:spPr>
        <p:txBody>
          <a:bodyPr anchor="t" rtlCol="false" tIns="0" lIns="0" bIns="0" rIns="0">
            <a:spAutoFit/>
          </a:bodyPr>
          <a:lstStyle/>
          <a:p>
            <a:pPr algn="ctr">
              <a:lnSpc>
                <a:spcPts val="7279"/>
              </a:lnSpc>
            </a:pPr>
            <a:r>
              <a:rPr lang="en-US" sz="5199">
                <a:solidFill>
                  <a:srgbClr val="729F1B"/>
                </a:solidFill>
                <a:latin typeface="Canva Sans Bold"/>
              </a:rPr>
              <a:t>Vendor App</a:t>
            </a:r>
          </a:p>
        </p:txBody>
      </p:sp>
      <p:sp>
        <p:nvSpPr>
          <p:cNvPr name="TextBox 7" id="7"/>
          <p:cNvSpPr txBox="true"/>
          <p:nvPr/>
        </p:nvSpPr>
        <p:spPr>
          <a:xfrm rot="0">
            <a:off x="1028700" y="3963035"/>
            <a:ext cx="6095048" cy="11804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Vendor Side Panel Screen</a:t>
            </a:r>
          </a:p>
          <a:p>
            <a:pPr algn="just" marL="734059" indent="-367030" lvl="1">
              <a:lnSpc>
                <a:spcPts val="4759"/>
              </a:lnSpc>
              <a:buFont typeface="Arial"/>
              <a:buChar char="•"/>
            </a:pPr>
            <a:r>
              <a:rPr lang="en-US" sz="3399">
                <a:solidFill>
                  <a:srgbClr val="000000"/>
                </a:solidFill>
                <a:latin typeface="Canva Sans"/>
              </a:rPr>
              <a:t>Notification Screen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22688" y="3183394"/>
            <a:ext cx="15042623" cy="6074906"/>
          </a:xfrm>
          <a:custGeom>
            <a:avLst/>
            <a:gdLst/>
            <a:ahLst/>
            <a:cxnLst/>
            <a:rect r="r" b="b" t="t" l="l"/>
            <a:pathLst>
              <a:path h="6074906" w="15042623">
                <a:moveTo>
                  <a:pt x="0" y="0"/>
                </a:moveTo>
                <a:lnTo>
                  <a:pt x="15042624" y="0"/>
                </a:lnTo>
                <a:lnTo>
                  <a:pt x="15042624" y="6074906"/>
                </a:lnTo>
                <a:lnTo>
                  <a:pt x="0" y="6074906"/>
                </a:lnTo>
                <a:lnTo>
                  <a:pt x="0" y="0"/>
                </a:lnTo>
                <a:close/>
              </a:path>
            </a:pathLst>
          </a:custGeom>
          <a:blipFill>
            <a:blip r:embed="rId2"/>
            <a:stretch>
              <a:fillRect l="0" t="0" r="0" b="0"/>
            </a:stretch>
          </a:blipFill>
        </p:spPr>
      </p:sp>
      <p:sp>
        <p:nvSpPr>
          <p:cNvPr name="TextBox 3" id="3"/>
          <p:cNvSpPr txBox="true"/>
          <p:nvPr/>
        </p:nvSpPr>
        <p:spPr>
          <a:xfrm rot="0">
            <a:off x="4773657" y="1347630"/>
            <a:ext cx="8240435" cy="1295389"/>
          </a:xfrm>
          <a:prstGeom prst="rect">
            <a:avLst/>
          </a:prstGeom>
        </p:spPr>
        <p:txBody>
          <a:bodyPr anchor="t" rtlCol="false" tIns="0" lIns="0" bIns="0" rIns="0">
            <a:spAutoFit/>
          </a:bodyPr>
          <a:lstStyle/>
          <a:p>
            <a:pPr algn="ctr">
              <a:lnSpc>
                <a:spcPts val="10500"/>
              </a:lnSpc>
            </a:pPr>
            <a:r>
              <a:rPr lang="en-US" sz="7500">
                <a:solidFill>
                  <a:srgbClr val="FF8A01"/>
                </a:solidFill>
                <a:latin typeface="Canva Sans Bold"/>
              </a:rPr>
              <a:t>Survey Outcomes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17904" y="1919996"/>
            <a:ext cx="4268197" cy="8195363"/>
          </a:xfrm>
          <a:custGeom>
            <a:avLst/>
            <a:gdLst/>
            <a:ahLst/>
            <a:cxnLst/>
            <a:rect r="r" b="b" t="t" l="l"/>
            <a:pathLst>
              <a:path h="8195363" w="4268197">
                <a:moveTo>
                  <a:pt x="0" y="0"/>
                </a:moveTo>
                <a:lnTo>
                  <a:pt x="4268196" y="0"/>
                </a:lnTo>
                <a:lnTo>
                  <a:pt x="4268196" y="8195362"/>
                </a:lnTo>
                <a:lnTo>
                  <a:pt x="0" y="8195362"/>
                </a:lnTo>
                <a:lnTo>
                  <a:pt x="0" y="0"/>
                </a:lnTo>
                <a:close/>
              </a:path>
            </a:pathLst>
          </a:custGeom>
          <a:blipFill>
            <a:blip r:embed="rId2"/>
            <a:stretch>
              <a:fillRect l="0" t="-293" r="0" b="-11465"/>
            </a:stretch>
          </a:blipFill>
        </p:spPr>
      </p:sp>
      <p:sp>
        <p:nvSpPr>
          <p:cNvPr name="Freeform 3" id="3"/>
          <p:cNvSpPr/>
          <p:nvPr/>
        </p:nvSpPr>
        <p:spPr>
          <a:xfrm flipH="false" flipV="false" rot="0">
            <a:off x="6872238" y="1919996"/>
            <a:ext cx="4206365" cy="8195363"/>
          </a:xfrm>
          <a:custGeom>
            <a:avLst/>
            <a:gdLst/>
            <a:ahLst/>
            <a:cxnLst/>
            <a:rect r="r" b="b" t="t" l="l"/>
            <a:pathLst>
              <a:path h="8195363" w="4206365">
                <a:moveTo>
                  <a:pt x="0" y="0"/>
                </a:moveTo>
                <a:lnTo>
                  <a:pt x="4206364" y="0"/>
                </a:lnTo>
                <a:lnTo>
                  <a:pt x="4206364" y="8195362"/>
                </a:lnTo>
                <a:lnTo>
                  <a:pt x="0" y="8195362"/>
                </a:lnTo>
                <a:lnTo>
                  <a:pt x="0" y="0"/>
                </a:lnTo>
                <a:close/>
              </a:path>
            </a:pathLst>
          </a:custGeom>
          <a:blipFill>
            <a:blip r:embed="rId3"/>
            <a:stretch>
              <a:fillRect l="0" t="-1828" r="0" b="0"/>
            </a:stretch>
          </a:blipFill>
        </p:spPr>
      </p:sp>
      <p:sp>
        <p:nvSpPr>
          <p:cNvPr name="TextBox 4" id="4"/>
          <p:cNvSpPr txBox="true"/>
          <p:nvPr/>
        </p:nvSpPr>
        <p:spPr>
          <a:xfrm rot="0">
            <a:off x="4317443" y="-8543"/>
            <a:ext cx="9228415" cy="1566544"/>
          </a:xfrm>
          <a:prstGeom prst="rect">
            <a:avLst/>
          </a:prstGeom>
        </p:spPr>
        <p:txBody>
          <a:bodyPr anchor="t" rtlCol="false" tIns="0" lIns="0" bIns="0" rIns="0">
            <a:spAutoFit/>
          </a:bodyPr>
          <a:lstStyle/>
          <a:p>
            <a:pPr algn="ctr">
              <a:lnSpc>
                <a:spcPts val="12880"/>
              </a:lnSpc>
              <a:spcBef>
                <a:spcPct val="0"/>
              </a:spcBef>
            </a:pPr>
            <a:r>
              <a:rPr lang="en-US" sz="9200">
                <a:solidFill>
                  <a:srgbClr val="729F1B"/>
                </a:solidFill>
                <a:latin typeface="Canva Sans Bold"/>
              </a:rPr>
              <a:t>Implementation</a:t>
            </a:r>
          </a:p>
        </p:txBody>
      </p:sp>
      <p:sp>
        <p:nvSpPr>
          <p:cNvPr name="TextBox 5" id="5"/>
          <p:cNvSpPr txBox="true"/>
          <p:nvPr/>
        </p:nvSpPr>
        <p:spPr>
          <a:xfrm rot="0">
            <a:off x="1217012" y="2166255"/>
            <a:ext cx="3836432" cy="887095"/>
          </a:xfrm>
          <a:prstGeom prst="rect">
            <a:avLst/>
          </a:prstGeom>
        </p:spPr>
        <p:txBody>
          <a:bodyPr anchor="t" rtlCol="false" tIns="0" lIns="0" bIns="0" rIns="0">
            <a:spAutoFit/>
          </a:bodyPr>
          <a:lstStyle/>
          <a:p>
            <a:pPr algn="ctr">
              <a:lnSpc>
                <a:spcPts val="7279"/>
              </a:lnSpc>
            </a:pPr>
            <a:r>
              <a:rPr lang="en-US" sz="5199">
                <a:solidFill>
                  <a:srgbClr val="729F1B"/>
                </a:solidFill>
                <a:latin typeface="Canva Sans Bold"/>
              </a:rPr>
              <a:t>Vendor App</a:t>
            </a:r>
          </a:p>
        </p:txBody>
      </p:sp>
      <p:sp>
        <p:nvSpPr>
          <p:cNvPr name="TextBox 6" id="6"/>
          <p:cNvSpPr txBox="true"/>
          <p:nvPr/>
        </p:nvSpPr>
        <p:spPr>
          <a:xfrm rot="0">
            <a:off x="1028700" y="3963035"/>
            <a:ext cx="4865608"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List Fruits </a:t>
            </a:r>
          </a:p>
          <a:p>
            <a:pPr marL="734059" indent="-367030" lvl="1">
              <a:lnSpc>
                <a:spcPts val="4759"/>
              </a:lnSpc>
              <a:buFont typeface="Arial"/>
              <a:buChar char="•"/>
            </a:pPr>
            <a:r>
              <a:rPr lang="en-US" sz="3399">
                <a:solidFill>
                  <a:srgbClr val="000000"/>
                </a:solidFill>
                <a:latin typeface="Canva Sans"/>
              </a:rPr>
              <a:t>Listed Fruits Screen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Freeform 2" id="2"/>
          <p:cNvSpPr/>
          <p:nvPr/>
        </p:nvSpPr>
        <p:spPr>
          <a:xfrm flipH="false" flipV="false" rot="0">
            <a:off x="12515263" y="1770538"/>
            <a:ext cx="3852644" cy="8318441"/>
          </a:xfrm>
          <a:custGeom>
            <a:avLst/>
            <a:gdLst/>
            <a:ahLst/>
            <a:cxnLst/>
            <a:rect r="r" b="b" t="t" l="l"/>
            <a:pathLst>
              <a:path h="8318441" w="3852644">
                <a:moveTo>
                  <a:pt x="0" y="0"/>
                </a:moveTo>
                <a:lnTo>
                  <a:pt x="3852644" y="0"/>
                </a:lnTo>
                <a:lnTo>
                  <a:pt x="3852644" y="8318441"/>
                </a:lnTo>
                <a:lnTo>
                  <a:pt x="0" y="8318441"/>
                </a:lnTo>
                <a:lnTo>
                  <a:pt x="0" y="0"/>
                </a:lnTo>
                <a:close/>
              </a:path>
            </a:pathLst>
          </a:custGeom>
          <a:blipFill>
            <a:blip r:embed="rId2"/>
            <a:stretch>
              <a:fillRect l="0" t="0" r="0" b="0"/>
            </a:stretch>
          </a:blipFill>
        </p:spPr>
      </p:sp>
      <p:sp>
        <p:nvSpPr>
          <p:cNvPr name="Freeform 3" id="3"/>
          <p:cNvSpPr/>
          <p:nvPr/>
        </p:nvSpPr>
        <p:spPr>
          <a:xfrm flipH="false" flipV="false" rot="0">
            <a:off x="7044418" y="1770538"/>
            <a:ext cx="3816456" cy="8318441"/>
          </a:xfrm>
          <a:custGeom>
            <a:avLst/>
            <a:gdLst/>
            <a:ahLst/>
            <a:cxnLst/>
            <a:rect r="r" b="b" t="t" l="l"/>
            <a:pathLst>
              <a:path h="8318441" w="3816456">
                <a:moveTo>
                  <a:pt x="0" y="0"/>
                </a:moveTo>
                <a:lnTo>
                  <a:pt x="3816456" y="0"/>
                </a:lnTo>
                <a:lnTo>
                  <a:pt x="3816456" y="8318441"/>
                </a:lnTo>
                <a:lnTo>
                  <a:pt x="0" y="8318441"/>
                </a:lnTo>
                <a:lnTo>
                  <a:pt x="0" y="0"/>
                </a:lnTo>
                <a:close/>
              </a:path>
            </a:pathLst>
          </a:custGeom>
          <a:blipFill>
            <a:blip r:embed="rId3"/>
            <a:stretch>
              <a:fillRect l="0" t="0" r="0" b="0"/>
            </a:stretch>
          </a:blipFill>
        </p:spPr>
      </p:sp>
      <p:sp>
        <p:nvSpPr>
          <p:cNvPr name="TextBox 4" id="4"/>
          <p:cNvSpPr txBox="true"/>
          <p:nvPr/>
        </p:nvSpPr>
        <p:spPr>
          <a:xfrm rot="0">
            <a:off x="4317443" y="-8543"/>
            <a:ext cx="9228415" cy="1566544"/>
          </a:xfrm>
          <a:prstGeom prst="rect">
            <a:avLst/>
          </a:prstGeom>
        </p:spPr>
        <p:txBody>
          <a:bodyPr anchor="t" rtlCol="false" tIns="0" lIns="0" bIns="0" rIns="0">
            <a:spAutoFit/>
          </a:bodyPr>
          <a:lstStyle/>
          <a:p>
            <a:pPr algn="ctr">
              <a:lnSpc>
                <a:spcPts val="12880"/>
              </a:lnSpc>
              <a:spcBef>
                <a:spcPct val="0"/>
              </a:spcBef>
            </a:pPr>
            <a:r>
              <a:rPr lang="en-US" sz="9200">
                <a:solidFill>
                  <a:srgbClr val="729F1B"/>
                </a:solidFill>
                <a:latin typeface="Canva Sans Bold"/>
              </a:rPr>
              <a:t>Implementation</a:t>
            </a:r>
          </a:p>
        </p:txBody>
      </p:sp>
      <p:sp>
        <p:nvSpPr>
          <p:cNvPr name="TextBox 5" id="5"/>
          <p:cNvSpPr txBox="true"/>
          <p:nvPr/>
        </p:nvSpPr>
        <p:spPr>
          <a:xfrm rot="0">
            <a:off x="1217012" y="2166255"/>
            <a:ext cx="3836432" cy="887095"/>
          </a:xfrm>
          <a:prstGeom prst="rect">
            <a:avLst/>
          </a:prstGeom>
        </p:spPr>
        <p:txBody>
          <a:bodyPr anchor="t" rtlCol="false" tIns="0" lIns="0" bIns="0" rIns="0">
            <a:spAutoFit/>
          </a:bodyPr>
          <a:lstStyle/>
          <a:p>
            <a:pPr algn="ctr">
              <a:lnSpc>
                <a:spcPts val="7279"/>
              </a:lnSpc>
            </a:pPr>
            <a:r>
              <a:rPr lang="en-US" sz="5199">
                <a:solidFill>
                  <a:srgbClr val="729F1B"/>
                </a:solidFill>
                <a:latin typeface="Canva Sans Bold"/>
              </a:rPr>
              <a:t>Vendor App</a:t>
            </a:r>
          </a:p>
        </p:txBody>
      </p:sp>
      <p:sp>
        <p:nvSpPr>
          <p:cNvPr name="TextBox 6" id="6"/>
          <p:cNvSpPr txBox="true"/>
          <p:nvPr/>
        </p:nvSpPr>
        <p:spPr>
          <a:xfrm rot="0">
            <a:off x="1028700" y="3963035"/>
            <a:ext cx="3989427"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Order Screen</a:t>
            </a:r>
          </a:p>
          <a:p>
            <a:pPr marL="734059" indent="-367030" lvl="1">
              <a:lnSpc>
                <a:spcPts val="4759"/>
              </a:lnSpc>
              <a:buFont typeface="Arial"/>
              <a:buChar char="•"/>
            </a:pPr>
            <a:r>
              <a:rPr lang="en-US" sz="3399">
                <a:solidFill>
                  <a:srgbClr val="000000"/>
                </a:solidFill>
                <a:latin typeface="Canva Sans"/>
              </a:rPr>
              <a:t>Settings Screen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4865" y="1856680"/>
            <a:ext cx="3894898" cy="7921684"/>
          </a:xfrm>
          <a:custGeom>
            <a:avLst/>
            <a:gdLst/>
            <a:ahLst/>
            <a:cxnLst/>
            <a:rect r="r" b="b" t="t" l="l"/>
            <a:pathLst>
              <a:path h="7921684" w="3894898">
                <a:moveTo>
                  <a:pt x="0" y="0"/>
                </a:moveTo>
                <a:lnTo>
                  <a:pt x="3894898" y="0"/>
                </a:lnTo>
                <a:lnTo>
                  <a:pt x="3894898" y="7921684"/>
                </a:lnTo>
                <a:lnTo>
                  <a:pt x="0" y="7921684"/>
                </a:lnTo>
                <a:lnTo>
                  <a:pt x="0" y="0"/>
                </a:lnTo>
                <a:close/>
              </a:path>
            </a:pathLst>
          </a:custGeom>
          <a:blipFill>
            <a:blip r:embed="rId2"/>
            <a:stretch>
              <a:fillRect l="0" t="-4630" r="0" b="-4630"/>
            </a:stretch>
          </a:blipFill>
        </p:spPr>
      </p:sp>
      <p:sp>
        <p:nvSpPr>
          <p:cNvPr name="Freeform 3" id="3"/>
          <p:cNvSpPr/>
          <p:nvPr/>
        </p:nvSpPr>
        <p:spPr>
          <a:xfrm flipH="false" flipV="false" rot="0">
            <a:off x="7570235" y="1856680"/>
            <a:ext cx="3774861" cy="8005165"/>
          </a:xfrm>
          <a:custGeom>
            <a:avLst/>
            <a:gdLst/>
            <a:ahLst/>
            <a:cxnLst/>
            <a:rect r="r" b="b" t="t" l="l"/>
            <a:pathLst>
              <a:path h="8005165" w="3774861">
                <a:moveTo>
                  <a:pt x="0" y="0"/>
                </a:moveTo>
                <a:lnTo>
                  <a:pt x="3774861" y="0"/>
                </a:lnTo>
                <a:lnTo>
                  <a:pt x="3774861" y="8005165"/>
                </a:lnTo>
                <a:lnTo>
                  <a:pt x="0" y="8005165"/>
                </a:lnTo>
                <a:lnTo>
                  <a:pt x="0" y="0"/>
                </a:lnTo>
                <a:close/>
              </a:path>
            </a:pathLst>
          </a:custGeom>
          <a:blipFill>
            <a:blip r:embed="rId3"/>
            <a:stretch>
              <a:fillRect l="0" t="-4789" r="0" b="0"/>
            </a:stretch>
          </a:blipFill>
        </p:spPr>
      </p:sp>
      <p:sp>
        <p:nvSpPr>
          <p:cNvPr name="TextBox 4" id="4"/>
          <p:cNvSpPr txBox="true"/>
          <p:nvPr/>
        </p:nvSpPr>
        <p:spPr>
          <a:xfrm rot="0">
            <a:off x="1028700" y="139217"/>
            <a:ext cx="16088559" cy="1078289"/>
          </a:xfrm>
          <a:prstGeom prst="rect">
            <a:avLst/>
          </a:prstGeom>
        </p:spPr>
        <p:txBody>
          <a:bodyPr anchor="t" rtlCol="false" tIns="0" lIns="0" bIns="0" rIns="0">
            <a:spAutoFit/>
          </a:bodyPr>
          <a:lstStyle/>
          <a:p>
            <a:pPr>
              <a:lnSpc>
                <a:spcPts val="8816"/>
              </a:lnSpc>
              <a:spcBef>
                <a:spcPct val="0"/>
              </a:spcBef>
            </a:pPr>
            <a:r>
              <a:rPr lang="en-US" sz="6297">
                <a:solidFill>
                  <a:srgbClr val="729F1B"/>
                </a:solidFill>
                <a:latin typeface="Canva Sans Bold"/>
              </a:rPr>
              <a:t>Send Request To Rapido &amp; Porter Use API</a:t>
            </a:r>
          </a:p>
        </p:txBody>
      </p:sp>
      <p:sp>
        <p:nvSpPr>
          <p:cNvPr name="Freeform 5" id="5"/>
          <p:cNvSpPr/>
          <p:nvPr/>
        </p:nvSpPr>
        <p:spPr>
          <a:xfrm flipH="false" flipV="false" rot="0">
            <a:off x="13090703" y="1856680"/>
            <a:ext cx="3891233" cy="8005165"/>
          </a:xfrm>
          <a:custGeom>
            <a:avLst/>
            <a:gdLst/>
            <a:ahLst/>
            <a:cxnLst/>
            <a:rect r="r" b="b" t="t" l="l"/>
            <a:pathLst>
              <a:path h="8005165" w="3891233">
                <a:moveTo>
                  <a:pt x="0" y="0"/>
                </a:moveTo>
                <a:lnTo>
                  <a:pt x="3891233" y="0"/>
                </a:lnTo>
                <a:lnTo>
                  <a:pt x="3891233" y="8005165"/>
                </a:lnTo>
                <a:lnTo>
                  <a:pt x="0" y="8005165"/>
                </a:lnTo>
                <a:lnTo>
                  <a:pt x="0" y="0"/>
                </a:lnTo>
                <a:close/>
              </a:path>
            </a:pathLst>
          </a:custGeom>
          <a:blipFill>
            <a:blip r:embed="rId4"/>
            <a:stretch>
              <a:fillRect l="0" t="-3198" r="0" b="-4821"/>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58287"/>
            <a:ext cx="4990776" cy="7433643"/>
          </a:xfrm>
          <a:custGeom>
            <a:avLst/>
            <a:gdLst/>
            <a:ahLst/>
            <a:cxnLst/>
            <a:rect r="r" b="b" t="t" l="l"/>
            <a:pathLst>
              <a:path h="7433643" w="4990776">
                <a:moveTo>
                  <a:pt x="0" y="0"/>
                </a:moveTo>
                <a:lnTo>
                  <a:pt x="4990776" y="0"/>
                </a:lnTo>
                <a:lnTo>
                  <a:pt x="4990776" y="7433643"/>
                </a:lnTo>
                <a:lnTo>
                  <a:pt x="0" y="7433643"/>
                </a:lnTo>
                <a:lnTo>
                  <a:pt x="0" y="0"/>
                </a:lnTo>
                <a:close/>
              </a:path>
            </a:pathLst>
          </a:custGeom>
          <a:blipFill>
            <a:blip r:embed="rId2"/>
            <a:stretch>
              <a:fillRect l="0" t="-7758" r="0" b="-41436"/>
            </a:stretch>
          </a:blipFill>
        </p:spPr>
      </p:sp>
      <p:sp>
        <p:nvSpPr>
          <p:cNvPr name="Freeform 3" id="3"/>
          <p:cNvSpPr/>
          <p:nvPr/>
        </p:nvSpPr>
        <p:spPr>
          <a:xfrm flipH="false" flipV="false" rot="0">
            <a:off x="6916678" y="1958287"/>
            <a:ext cx="4454644" cy="7433643"/>
          </a:xfrm>
          <a:custGeom>
            <a:avLst/>
            <a:gdLst/>
            <a:ahLst/>
            <a:cxnLst/>
            <a:rect r="r" b="b" t="t" l="l"/>
            <a:pathLst>
              <a:path h="7433643" w="4454644">
                <a:moveTo>
                  <a:pt x="0" y="0"/>
                </a:moveTo>
                <a:lnTo>
                  <a:pt x="4454644" y="0"/>
                </a:lnTo>
                <a:lnTo>
                  <a:pt x="4454644" y="7433643"/>
                </a:lnTo>
                <a:lnTo>
                  <a:pt x="0" y="7433643"/>
                </a:lnTo>
                <a:lnTo>
                  <a:pt x="0" y="0"/>
                </a:lnTo>
                <a:close/>
              </a:path>
            </a:pathLst>
          </a:custGeom>
          <a:blipFill>
            <a:blip r:embed="rId3"/>
            <a:stretch>
              <a:fillRect l="0" t="-13231" r="0" b="-19936"/>
            </a:stretch>
          </a:blipFill>
        </p:spPr>
      </p:sp>
      <p:sp>
        <p:nvSpPr>
          <p:cNvPr name="TextBox 4" id="4"/>
          <p:cNvSpPr txBox="true"/>
          <p:nvPr/>
        </p:nvSpPr>
        <p:spPr>
          <a:xfrm rot="0">
            <a:off x="0" y="321633"/>
            <a:ext cx="14935189" cy="1111238"/>
          </a:xfrm>
          <a:prstGeom prst="rect">
            <a:avLst/>
          </a:prstGeom>
        </p:spPr>
        <p:txBody>
          <a:bodyPr anchor="t" rtlCol="false" tIns="0" lIns="0" bIns="0" rIns="0">
            <a:spAutoFit/>
          </a:bodyPr>
          <a:lstStyle/>
          <a:p>
            <a:pPr algn="ctr">
              <a:lnSpc>
                <a:spcPts val="9100"/>
              </a:lnSpc>
              <a:spcBef>
                <a:spcPct val="0"/>
              </a:spcBef>
            </a:pPr>
            <a:r>
              <a:rPr lang="en-US" sz="6500">
                <a:solidFill>
                  <a:srgbClr val="729F1B"/>
                </a:solidFill>
                <a:latin typeface="Canva Sans Bold"/>
              </a:rPr>
              <a:t>Response From Rapido &amp; Porter</a:t>
            </a:r>
          </a:p>
        </p:txBody>
      </p:sp>
      <p:sp>
        <p:nvSpPr>
          <p:cNvPr name="TextBox 5" id="5"/>
          <p:cNvSpPr txBox="true"/>
          <p:nvPr/>
        </p:nvSpPr>
        <p:spPr>
          <a:xfrm rot="0">
            <a:off x="11630599" y="3485629"/>
            <a:ext cx="6148622" cy="4321809"/>
          </a:xfrm>
          <a:prstGeom prst="rect">
            <a:avLst/>
          </a:prstGeom>
        </p:spPr>
        <p:txBody>
          <a:bodyPr anchor="t" rtlCol="false" tIns="0" lIns="0" bIns="0" rIns="0">
            <a:spAutoFit/>
          </a:bodyPr>
          <a:lstStyle/>
          <a:p>
            <a:pPr algn="just" marL="669301" indent="-334650" lvl="1">
              <a:lnSpc>
                <a:spcPts val="4340"/>
              </a:lnSpc>
              <a:buFont typeface="Arial"/>
              <a:buChar char="•"/>
            </a:pPr>
            <a:r>
              <a:rPr lang="en-US" sz="3100">
                <a:solidFill>
                  <a:srgbClr val="0A0907"/>
                </a:solidFill>
                <a:latin typeface="Canva Sans"/>
              </a:rPr>
              <a:t>Porter said that currently they are not in the process of API integration.</a:t>
            </a:r>
          </a:p>
          <a:p>
            <a:pPr algn="just">
              <a:lnSpc>
                <a:spcPts val="4340"/>
              </a:lnSpc>
            </a:pPr>
          </a:p>
          <a:p>
            <a:pPr algn="just" marL="669301" indent="-334650" lvl="1">
              <a:lnSpc>
                <a:spcPts val="4340"/>
              </a:lnSpc>
              <a:buFont typeface="Arial"/>
              <a:buChar char="•"/>
            </a:pPr>
            <a:r>
              <a:rPr lang="en-US" sz="3100">
                <a:solidFill>
                  <a:srgbClr val="0A0907"/>
                </a:solidFill>
                <a:latin typeface="Canva Sans"/>
              </a:rPr>
              <a:t>Rapido said that they have bond with other companies so, they are not allowed to do so.</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5045" y="673016"/>
            <a:ext cx="14935189" cy="1160768"/>
          </a:xfrm>
          <a:prstGeom prst="rect">
            <a:avLst/>
          </a:prstGeom>
        </p:spPr>
        <p:txBody>
          <a:bodyPr anchor="t" rtlCol="false" tIns="0" lIns="0" bIns="0" rIns="0">
            <a:spAutoFit/>
          </a:bodyPr>
          <a:lstStyle/>
          <a:p>
            <a:pPr algn="ctr">
              <a:lnSpc>
                <a:spcPts val="9520"/>
              </a:lnSpc>
              <a:spcBef>
                <a:spcPct val="0"/>
              </a:spcBef>
            </a:pPr>
            <a:r>
              <a:rPr lang="en-US" sz="6800">
                <a:solidFill>
                  <a:srgbClr val="FF8A01"/>
                </a:solidFill>
                <a:latin typeface="Canva Sans Bold"/>
              </a:rPr>
              <a:t>Solution To This Problem</a:t>
            </a:r>
          </a:p>
        </p:txBody>
      </p:sp>
      <p:sp>
        <p:nvSpPr>
          <p:cNvPr name="TextBox 3" id="3"/>
          <p:cNvSpPr txBox="true"/>
          <p:nvPr/>
        </p:nvSpPr>
        <p:spPr>
          <a:xfrm rot="0">
            <a:off x="635491" y="2948397"/>
            <a:ext cx="10601682" cy="662940"/>
          </a:xfrm>
          <a:prstGeom prst="rect">
            <a:avLst/>
          </a:prstGeom>
        </p:spPr>
        <p:txBody>
          <a:bodyPr anchor="t" rtlCol="false" tIns="0" lIns="0" bIns="0" rIns="0">
            <a:spAutoFit/>
          </a:bodyPr>
          <a:lstStyle/>
          <a:p>
            <a:pPr algn="ctr">
              <a:lnSpc>
                <a:spcPts val="5459"/>
              </a:lnSpc>
            </a:pPr>
            <a:r>
              <a:rPr lang="en-US" sz="3899">
                <a:solidFill>
                  <a:srgbClr val="0A0907"/>
                </a:solidFill>
                <a:latin typeface="Canva Sans Bold"/>
              </a:rPr>
              <a:t>1 .Delivery carried out by vendor personnel:</a:t>
            </a:r>
          </a:p>
        </p:txBody>
      </p:sp>
      <p:sp>
        <p:nvSpPr>
          <p:cNvPr name="TextBox 4" id="4"/>
          <p:cNvSpPr txBox="true"/>
          <p:nvPr/>
        </p:nvSpPr>
        <p:spPr>
          <a:xfrm rot="0">
            <a:off x="577090" y="6047547"/>
            <a:ext cx="9795272" cy="662940"/>
          </a:xfrm>
          <a:prstGeom prst="rect">
            <a:avLst/>
          </a:prstGeom>
        </p:spPr>
        <p:txBody>
          <a:bodyPr anchor="t" rtlCol="false" tIns="0" lIns="0" bIns="0" rIns="0">
            <a:spAutoFit/>
          </a:bodyPr>
          <a:lstStyle/>
          <a:p>
            <a:pPr algn="ctr">
              <a:lnSpc>
                <a:spcPts val="5459"/>
              </a:lnSpc>
            </a:pPr>
            <a:r>
              <a:rPr lang="en-US" sz="3899">
                <a:solidFill>
                  <a:srgbClr val="0A0907"/>
                </a:solidFill>
                <a:latin typeface="Canva Sans Bold"/>
              </a:rPr>
              <a:t>2. Develop an In-House Delivery System:</a:t>
            </a:r>
          </a:p>
        </p:txBody>
      </p:sp>
      <p:sp>
        <p:nvSpPr>
          <p:cNvPr name="TextBox 5" id="5"/>
          <p:cNvSpPr txBox="true"/>
          <p:nvPr/>
        </p:nvSpPr>
        <p:spPr>
          <a:xfrm rot="0">
            <a:off x="1723087" y="3856355"/>
            <a:ext cx="9931940" cy="1287145"/>
          </a:xfrm>
          <a:prstGeom prst="rect">
            <a:avLst/>
          </a:prstGeom>
        </p:spPr>
        <p:txBody>
          <a:bodyPr anchor="t" rtlCol="false" tIns="0" lIns="0" bIns="0" rIns="0">
            <a:spAutoFit/>
          </a:bodyPr>
          <a:lstStyle/>
          <a:p>
            <a:pPr algn="just">
              <a:lnSpc>
                <a:spcPts val="5179"/>
              </a:lnSpc>
            </a:pPr>
            <a:r>
              <a:rPr lang="en-US" sz="3699">
                <a:solidFill>
                  <a:srgbClr val="000000"/>
                </a:solidFill>
                <a:latin typeface="Canva Sans"/>
              </a:rPr>
              <a:t>We can partner with reliable vendors to handle the delivery process at their end.</a:t>
            </a:r>
          </a:p>
        </p:txBody>
      </p:sp>
      <p:sp>
        <p:nvSpPr>
          <p:cNvPr name="Freeform 6" id="6"/>
          <p:cNvSpPr/>
          <p:nvPr/>
        </p:nvSpPr>
        <p:spPr>
          <a:xfrm flipH="true" flipV="false" rot="0">
            <a:off x="13686715" y="3825620"/>
            <a:ext cx="4760929" cy="6779562"/>
          </a:xfrm>
          <a:custGeom>
            <a:avLst/>
            <a:gdLst/>
            <a:ahLst/>
            <a:cxnLst/>
            <a:rect r="r" b="b" t="t" l="l"/>
            <a:pathLst>
              <a:path h="6779562" w="4760929">
                <a:moveTo>
                  <a:pt x="4760929" y="0"/>
                </a:moveTo>
                <a:lnTo>
                  <a:pt x="0" y="0"/>
                </a:lnTo>
                <a:lnTo>
                  <a:pt x="0" y="6779563"/>
                </a:lnTo>
                <a:lnTo>
                  <a:pt x="4760929" y="6779563"/>
                </a:lnTo>
                <a:lnTo>
                  <a:pt x="4760929" y="0"/>
                </a:lnTo>
                <a:close/>
              </a:path>
            </a:pathLst>
          </a:custGeom>
          <a:blipFill>
            <a:blip r:embed="rId2"/>
            <a:stretch>
              <a:fillRect l="0" t="0" r="0" b="0"/>
            </a:stretch>
          </a:blipFill>
        </p:spPr>
      </p:sp>
      <p:sp>
        <p:nvSpPr>
          <p:cNvPr name="TextBox 7" id="7"/>
          <p:cNvSpPr txBox="true"/>
          <p:nvPr/>
        </p:nvSpPr>
        <p:spPr>
          <a:xfrm rot="0">
            <a:off x="1723087" y="6958138"/>
            <a:ext cx="9931940" cy="1944370"/>
          </a:xfrm>
          <a:prstGeom prst="rect">
            <a:avLst/>
          </a:prstGeom>
        </p:spPr>
        <p:txBody>
          <a:bodyPr anchor="t" rtlCol="false" tIns="0" lIns="0" bIns="0" rIns="0">
            <a:spAutoFit/>
          </a:bodyPr>
          <a:lstStyle/>
          <a:p>
            <a:pPr algn="just">
              <a:lnSpc>
                <a:spcPts val="5179"/>
              </a:lnSpc>
            </a:pPr>
            <a:r>
              <a:rPr lang="en-US" sz="3699">
                <a:solidFill>
                  <a:srgbClr val="000000"/>
                </a:solidFill>
                <a:latin typeface="Canva Sans"/>
              </a:rPr>
              <a:t>Alternatively, we can establish our own delivery system, integrating it into our applications.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0468" y="2361293"/>
            <a:ext cx="3658018" cy="7925707"/>
          </a:xfrm>
          <a:custGeom>
            <a:avLst/>
            <a:gdLst/>
            <a:ahLst/>
            <a:cxnLst/>
            <a:rect r="r" b="b" t="t" l="l"/>
            <a:pathLst>
              <a:path h="7925707" w="3658018">
                <a:moveTo>
                  <a:pt x="0" y="0"/>
                </a:moveTo>
                <a:lnTo>
                  <a:pt x="3658019" y="0"/>
                </a:lnTo>
                <a:lnTo>
                  <a:pt x="3658019" y="7925707"/>
                </a:lnTo>
                <a:lnTo>
                  <a:pt x="0" y="7925707"/>
                </a:lnTo>
                <a:lnTo>
                  <a:pt x="0" y="0"/>
                </a:lnTo>
                <a:close/>
              </a:path>
            </a:pathLst>
          </a:custGeom>
          <a:blipFill>
            <a:blip r:embed="rId2"/>
            <a:stretch>
              <a:fillRect l="0" t="0" r="0" b="0"/>
            </a:stretch>
          </a:blipFill>
        </p:spPr>
      </p:sp>
      <p:sp>
        <p:nvSpPr>
          <p:cNvPr name="Freeform 3" id="3"/>
          <p:cNvSpPr/>
          <p:nvPr/>
        </p:nvSpPr>
        <p:spPr>
          <a:xfrm flipH="false" flipV="false" rot="0">
            <a:off x="6220727" y="2361293"/>
            <a:ext cx="3658018" cy="7925707"/>
          </a:xfrm>
          <a:custGeom>
            <a:avLst/>
            <a:gdLst/>
            <a:ahLst/>
            <a:cxnLst/>
            <a:rect r="r" b="b" t="t" l="l"/>
            <a:pathLst>
              <a:path h="7925707" w="3658018">
                <a:moveTo>
                  <a:pt x="0" y="0"/>
                </a:moveTo>
                <a:lnTo>
                  <a:pt x="3658018" y="0"/>
                </a:lnTo>
                <a:lnTo>
                  <a:pt x="3658018" y="7925707"/>
                </a:lnTo>
                <a:lnTo>
                  <a:pt x="0" y="7925707"/>
                </a:lnTo>
                <a:lnTo>
                  <a:pt x="0" y="0"/>
                </a:lnTo>
                <a:close/>
              </a:path>
            </a:pathLst>
          </a:custGeom>
          <a:blipFill>
            <a:blip r:embed="rId3"/>
            <a:stretch>
              <a:fillRect l="0" t="0" r="0" b="0"/>
            </a:stretch>
          </a:blipFill>
        </p:spPr>
      </p:sp>
      <p:sp>
        <p:nvSpPr>
          <p:cNvPr name="Freeform 4" id="4"/>
          <p:cNvSpPr/>
          <p:nvPr/>
        </p:nvSpPr>
        <p:spPr>
          <a:xfrm flipH="false" flipV="false" rot="0">
            <a:off x="11856998" y="2361293"/>
            <a:ext cx="3658018" cy="7925707"/>
          </a:xfrm>
          <a:custGeom>
            <a:avLst/>
            <a:gdLst/>
            <a:ahLst/>
            <a:cxnLst/>
            <a:rect r="r" b="b" t="t" l="l"/>
            <a:pathLst>
              <a:path h="7925707" w="3658018">
                <a:moveTo>
                  <a:pt x="0" y="0"/>
                </a:moveTo>
                <a:lnTo>
                  <a:pt x="3658018" y="0"/>
                </a:lnTo>
                <a:lnTo>
                  <a:pt x="3658018" y="7925707"/>
                </a:lnTo>
                <a:lnTo>
                  <a:pt x="0" y="7925707"/>
                </a:lnTo>
                <a:lnTo>
                  <a:pt x="0" y="0"/>
                </a:lnTo>
                <a:close/>
              </a:path>
            </a:pathLst>
          </a:custGeom>
          <a:blipFill>
            <a:blip r:embed="rId4"/>
            <a:stretch>
              <a:fillRect l="0" t="0" r="0" b="0"/>
            </a:stretch>
          </a:blipFill>
        </p:spPr>
      </p:sp>
      <p:sp>
        <p:nvSpPr>
          <p:cNvPr name="TextBox 5" id="5"/>
          <p:cNvSpPr txBox="true"/>
          <p:nvPr/>
        </p:nvSpPr>
        <p:spPr>
          <a:xfrm rot="0">
            <a:off x="1355045" y="673016"/>
            <a:ext cx="14935189" cy="1160768"/>
          </a:xfrm>
          <a:prstGeom prst="rect">
            <a:avLst/>
          </a:prstGeom>
        </p:spPr>
        <p:txBody>
          <a:bodyPr anchor="t" rtlCol="false" tIns="0" lIns="0" bIns="0" rIns="0">
            <a:spAutoFit/>
          </a:bodyPr>
          <a:lstStyle/>
          <a:p>
            <a:pPr algn="ctr">
              <a:lnSpc>
                <a:spcPts val="9520"/>
              </a:lnSpc>
              <a:spcBef>
                <a:spcPct val="0"/>
              </a:spcBef>
            </a:pPr>
            <a:r>
              <a:rPr lang="en-US" sz="6800">
                <a:solidFill>
                  <a:srgbClr val="FF8A01"/>
                </a:solidFill>
                <a:latin typeface="Canva Sans Bold"/>
              </a:rPr>
              <a:t>Delivery App</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60923" y="-75399"/>
            <a:ext cx="952500" cy="952500"/>
            <a:chOff x="0" y="0"/>
            <a:chExt cx="952500" cy="952500"/>
          </a:xfrm>
        </p:grpSpPr>
        <p:sp>
          <p:nvSpPr>
            <p:cNvPr name="Freeform 3" id="3"/>
            <p:cNvSpPr/>
            <p:nvPr/>
          </p:nvSpPr>
          <p:spPr>
            <a:xfrm flipH="false" flipV="false" rot="0">
              <a:off x="0" y="0"/>
              <a:ext cx="952627" cy="952627"/>
            </a:xfrm>
            <a:custGeom>
              <a:avLst/>
              <a:gdLst/>
              <a:ahLst/>
              <a:cxnLst/>
              <a:rect r="r" b="b" t="t" l="l"/>
              <a:pathLst>
                <a:path h="952627" w="952627">
                  <a:moveTo>
                    <a:pt x="952500" y="476250"/>
                  </a:moveTo>
                  <a:lnTo>
                    <a:pt x="950214" y="522986"/>
                  </a:lnTo>
                  <a:cubicBezTo>
                    <a:pt x="948690" y="538480"/>
                    <a:pt x="946404" y="553974"/>
                    <a:pt x="943356" y="569214"/>
                  </a:cubicBezTo>
                  <a:lnTo>
                    <a:pt x="932053" y="614553"/>
                  </a:lnTo>
                  <a:cubicBezTo>
                    <a:pt x="927481" y="629539"/>
                    <a:pt x="922274" y="644144"/>
                    <a:pt x="916305" y="658622"/>
                  </a:cubicBezTo>
                  <a:lnTo>
                    <a:pt x="896366" y="700913"/>
                  </a:lnTo>
                  <a:cubicBezTo>
                    <a:pt x="889000" y="714629"/>
                    <a:pt x="880999" y="728091"/>
                    <a:pt x="872363" y="741045"/>
                  </a:cubicBezTo>
                  <a:lnTo>
                    <a:pt x="844550" y="778637"/>
                  </a:lnTo>
                  <a:cubicBezTo>
                    <a:pt x="834644" y="790702"/>
                    <a:pt x="824230" y="802259"/>
                    <a:pt x="813181" y="813308"/>
                  </a:cubicBezTo>
                  <a:lnTo>
                    <a:pt x="778510" y="844677"/>
                  </a:lnTo>
                  <a:cubicBezTo>
                    <a:pt x="766445" y="854583"/>
                    <a:pt x="753999" y="863854"/>
                    <a:pt x="740918" y="872490"/>
                  </a:cubicBezTo>
                  <a:lnTo>
                    <a:pt x="700786" y="896493"/>
                  </a:lnTo>
                  <a:cubicBezTo>
                    <a:pt x="687070" y="903859"/>
                    <a:pt x="672973" y="910463"/>
                    <a:pt x="658495" y="916432"/>
                  </a:cubicBezTo>
                  <a:lnTo>
                    <a:pt x="614426" y="932180"/>
                  </a:lnTo>
                  <a:cubicBezTo>
                    <a:pt x="599440" y="936752"/>
                    <a:pt x="584327" y="940435"/>
                    <a:pt x="569087" y="943483"/>
                  </a:cubicBezTo>
                  <a:lnTo>
                    <a:pt x="522859" y="950341"/>
                  </a:lnTo>
                  <a:cubicBezTo>
                    <a:pt x="507365" y="951865"/>
                    <a:pt x="491744" y="952627"/>
                    <a:pt x="476123" y="952627"/>
                  </a:cubicBezTo>
                  <a:lnTo>
                    <a:pt x="429387" y="950341"/>
                  </a:lnTo>
                  <a:cubicBezTo>
                    <a:pt x="413893" y="948817"/>
                    <a:pt x="398399" y="946531"/>
                    <a:pt x="383159" y="943483"/>
                  </a:cubicBezTo>
                  <a:lnTo>
                    <a:pt x="337820" y="932180"/>
                  </a:lnTo>
                  <a:cubicBezTo>
                    <a:pt x="322834" y="927608"/>
                    <a:pt x="308229" y="922401"/>
                    <a:pt x="293751" y="916432"/>
                  </a:cubicBezTo>
                  <a:lnTo>
                    <a:pt x="251460" y="896493"/>
                  </a:lnTo>
                  <a:cubicBezTo>
                    <a:pt x="237744" y="889127"/>
                    <a:pt x="224282" y="881126"/>
                    <a:pt x="211328" y="872490"/>
                  </a:cubicBezTo>
                  <a:lnTo>
                    <a:pt x="173736" y="844677"/>
                  </a:lnTo>
                  <a:cubicBezTo>
                    <a:pt x="161671" y="834771"/>
                    <a:pt x="150114" y="824357"/>
                    <a:pt x="139065" y="813308"/>
                  </a:cubicBezTo>
                  <a:lnTo>
                    <a:pt x="108077" y="778383"/>
                  </a:lnTo>
                  <a:cubicBezTo>
                    <a:pt x="98171" y="766318"/>
                    <a:pt x="88900" y="753872"/>
                    <a:pt x="80264" y="740791"/>
                  </a:cubicBezTo>
                  <a:lnTo>
                    <a:pt x="56261" y="700786"/>
                  </a:lnTo>
                  <a:cubicBezTo>
                    <a:pt x="48895" y="687070"/>
                    <a:pt x="42291" y="672973"/>
                    <a:pt x="36322" y="658495"/>
                  </a:cubicBezTo>
                  <a:lnTo>
                    <a:pt x="20447" y="614553"/>
                  </a:lnTo>
                  <a:cubicBezTo>
                    <a:pt x="15875" y="599567"/>
                    <a:pt x="12192" y="584454"/>
                    <a:pt x="9144" y="569214"/>
                  </a:cubicBezTo>
                  <a:lnTo>
                    <a:pt x="2286" y="522986"/>
                  </a:lnTo>
                  <a:cubicBezTo>
                    <a:pt x="762" y="507365"/>
                    <a:pt x="0" y="491871"/>
                    <a:pt x="0" y="476250"/>
                  </a:cubicBezTo>
                  <a:lnTo>
                    <a:pt x="2286" y="429514"/>
                  </a:lnTo>
                  <a:cubicBezTo>
                    <a:pt x="3810" y="414020"/>
                    <a:pt x="6096" y="398526"/>
                    <a:pt x="9144" y="383286"/>
                  </a:cubicBezTo>
                  <a:lnTo>
                    <a:pt x="20447" y="337947"/>
                  </a:lnTo>
                  <a:cubicBezTo>
                    <a:pt x="25019" y="322961"/>
                    <a:pt x="30226" y="308356"/>
                    <a:pt x="36195" y="293878"/>
                  </a:cubicBezTo>
                  <a:lnTo>
                    <a:pt x="56134" y="251587"/>
                  </a:lnTo>
                  <a:cubicBezTo>
                    <a:pt x="63500" y="237871"/>
                    <a:pt x="71501" y="224409"/>
                    <a:pt x="80137" y="211455"/>
                  </a:cubicBezTo>
                  <a:lnTo>
                    <a:pt x="107950" y="173863"/>
                  </a:lnTo>
                  <a:cubicBezTo>
                    <a:pt x="117856" y="161798"/>
                    <a:pt x="128270" y="150241"/>
                    <a:pt x="139319" y="139192"/>
                  </a:cubicBezTo>
                  <a:lnTo>
                    <a:pt x="173990" y="107823"/>
                  </a:lnTo>
                  <a:cubicBezTo>
                    <a:pt x="186055" y="97917"/>
                    <a:pt x="198501" y="88646"/>
                    <a:pt x="211582" y="80010"/>
                  </a:cubicBezTo>
                  <a:lnTo>
                    <a:pt x="251714" y="56007"/>
                  </a:lnTo>
                  <a:cubicBezTo>
                    <a:pt x="265430" y="48641"/>
                    <a:pt x="279527" y="42037"/>
                    <a:pt x="294005" y="36068"/>
                  </a:cubicBezTo>
                  <a:lnTo>
                    <a:pt x="338074" y="20320"/>
                  </a:lnTo>
                  <a:cubicBezTo>
                    <a:pt x="353060" y="15748"/>
                    <a:pt x="368173" y="12065"/>
                    <a:pt x="383413" y="9017"/>
                  </a:cubicBezTo>
                  <a:lnTo>
                    <a:pt x="429514" y="2286"/>
                  </a:lnTo>
                  <a:cubicBezTo>
                    <a:pt x="445135" y="762"/>
                    <a:pt x="460629" y="0"/>
                    <a:pt x="476250" y="0"/>
                  </a:cubicBezTo>
                  <a:lnTo>
                    <a:pt x="522986" y="2286"/>
                  </a:lnTo>
                  <a:cubicBezTo>
                    <a:pt x="538480" y="3810"/>
                    <a:pt x="553974" y="6096"/>
                    <a:pt x="569214" y="9144"/>
                  </a:cubicBezTo>
                  <a:lnTo>
                    <a:pt x="614553" y="20447"/>
                  </a:lnTo>
                  <a:cubicBezTo>
                    <a:pt x="629539" y="25019"/>
                    <a:pt x="644144" y="30226"/>
                    <a:pt x="658622" y="36195"/>
                  </a:cubicBezTo>
                  <a:lnTo>
                    <a:pt x="700913" y="56134"/>
                  </a:lnTo>
                  <a:cubicBezTo>
                    <a:pt x="714629" y="63500"/>
                    <a:pt x="728091" y="71501"/>
                    <a:pt x="741045" y="80137"/>
                  </a:cubicBezTo>
                  <a:lnTo>
                    <a:pt x="778637" y="107950"/>
                  </a:lnTo>
                  <a:cubicBezTo>
                    <a:pt x="790702" y="117856"/>
                    <a:pt x="802259" y="128270"/>
                    <a:pt x="813308" y="139319"/>
                  </a:cubicBezTo>
                  <a:lnTo>
                    <a:pt x="844677" y="173990"/>
                  </a:lnTo>
                  <a:cubicBezTo>
                    <a:pt x="854583" y="186055"/>
                    <a:pt x="863854" y="198501"/>
                    <a:pt x="872490" y="211582"/>
                  </a:cubicBezTo>
                  <a:lnTo>
                    <a:pt x="896493" y="251714"/>
                  </a:lnTo>
                  <a:cubicBezTo>
                    <a:pt x="903859" y="265430"/>
                    <a:pt x="910463" y="279527"/>
                    <a:pt x="916432" y="294005"/>
                  </a:cubicBezTo>
                  <a:lnTo>
                    <a:pt x="932180" y="338074"/>
                  </a:lnTo>
                  <a:cubicBezTo>
                    <a:pt x="936752" y="353060"/>
                    <a:pt x="940435" y="368173"/>
                    <a:pt x="943483" y="383413"/>
                  </a:cubicBezTo>
                  <a:lnTo>
                    <a:pt x="950341" y="429641"/>
                  </a:lnTo>
                  <a:cubicBezTo>
                    <a:pt x="951865" y="445135"/>
                    <a:pt x="952627" y="460756"/>
                    <a:pt x="952627" y="476377"/>
                  </a:cubicBezTo>
                  <a:close/>
                </a:path>
              </a:pathLst>
            </a:custGeom>
            <a:solidFill>
              <a:srgbClr val="6865FF"/>
            </a:solidFill>
          </p:spPr>
        </p:sp>
      </p:grpSp>
      <p:sp>
        <p:nvSpPr>
          <p:cNvPr name="Freeform 4" id="4"/>
          <p:cNvSpPr/>
          <p:nvPr/>
        </p:nvSpPr>
        <p:spPr>
          <a:xfrm flipH="false" flipV="false" rot="0">
            <a:off x="16783050" y="8615174"/>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35869" y="-2032512"/>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8716313" y="2506970"/>
          <a:ext cx="8066737" cy="6220386"/>
        </p:xfrm>
        <a:graphic>
          <a:graphicData uri="http://schemas.openxmlformats.org/drawingml/2006/table">
            <a:tbl>
              <a:tblPr/>
              <a:tblGrid>
                <a:gridCol w="1085195"/>
                <a:gridCol w="2515009"/>
                <a:gridCol w="2818844"/>
                <a:gridCol w="1647689"/>
              </a:tblGrid>
              <a:tr h="1089647">
                <a:tc>
                  <a:txBody>
                    <a:bodyPr anchor="t" rtlCol="false"/>
                    <a:lstStyle/>
                    <a:p>
                      <a:pPr algn="l">
                        <a:lnSpc>
                          <a:spcPts val="1679"/>
                        </a:lnSpc>
                        <a:defRPr/>
                      </a:pPr>
                      <a:r>
                        <a:rPr lang="en-US" sz="1200">
                          <a:solidFill>
                            <a:srgbClr val="000000"/>
                          </a:solidFill>
                          <a:latin typeface="Canva Sans"/>
                        </a:rPr>
                        <a:t>Step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Action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Expected System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Pass/Fail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42986">
                <a:tc>
                  <a:txBody>
                    <a:bodyPr anchor="t" rtlCol="false"/>
                    <a:lstStyle/>
                    <a:p>
                      <a:pPr algn="l">
                        <a:lnSpc>
                          <a:spcPts val="1679"/>
                        </a:lnSpc>
                        <a:defRPr/>
                      </a:pPr>
                      <a:r>
                        <a:rPr lang="en-US" sz="1200">
                          <a:solidFill>
                            <a:srgbClr val="000000"/>
                          </a:solidFill>
                          <a:latin typeface="Canva Sans"/>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Login with user phone number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Login requested will be rejected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2383">
                <a:tc>
                  <a:txBody>
                    <a:bodyPr anchor="t" rtlCol="false"/>
                    <a:lstStyle/>
                    <a:p>
                      <a:pPr algn="l">
                        <a:lnSpc>
                          <a:spcPts val="1679"/>
                        </a:lnSpc>
                        <a:defRPr/>
                      </a:pPr>
                      <a:r>
                        <a:rPr lang="en-US" sz="1200">
                          <a:solidFill>
                            <a:srgbClr val="000000"/>
                          </a:solidFill>
                          <a:latin typeface="Canva Sans"/>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Enter valid phone number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User will be prompted to enter OTP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22383">
                <a:tc>
                  <a:txBody>
                    <a:bodyPr anchor="t" rtlCol="false"/>
                    <a:lstStyle/>
                    <a:p>
                      <a:pPr algn="l">
                        <a:lnSpc>
                          <a:spcPts val="1679"/>
                        </a:lnSpc>
                        <a:defRPr/>
                      </a:pPr>
                      <a:r>
                        <a:rPr lang="en-US" sz="1200">
                          <a:solidFill>
                            <a:srgbClr val="000000"/>
                          </a:solidFill>
                          <a:latin typeface="Canva Sans"/>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Click on submit button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Validated &amp; OTP send to user phone number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42986">
                <a:tc>
                  <a:txBody>
                    <a:bodyPr anchor="t" rtlCol="false"/>
                    <a:lstStyle/>
                    <a:p>
                      <a:pPr algn="l">
                        <a:lnSpc>
                          <a:spcPts val="1679"/>
                        </a:lnSpc>
                        <a:defRPr/>
                      </a:pPr>
                      <a:r>
                        <a:rPr lang="en-US" sz="1200">
                          <a:solidFill>
                            <a:srgbClr val="000000"/>
                          </a:solidFill>
                          <a:latin typeface="Canva Sans"/>
                        </a:rPr>
                        <a:t>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Enter valid OTP &amp; submit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Successful registration of user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Canva Sans"/>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5324232" y="363145"/>
            <a:ext cx="7040544" cy="935658"/>
          </a:xfrm>
          <a:prstGeom prst="rect">
            <a:avLst/>
          </a:prstGeom>
        </p:spPr>
        <p:txBody>
          <a:bodyPr anchor="t" rtlCol="false" tIns="0" lIns="0" bIns="0" rIns="0">
            <a:spAutoFit/>
          </a:bodyPr>
          <a:lstStyle/>
          <a:p>
            <a:pPr algn="ctr">
              <a:lnSpc>
                <a:spcPts val="7753"/>
              </a:lnSpc>
            </a:pPr>
            <a:r>
              <a:rPr lang="en-US" sz="5538">
                <a:solidFill>
                  <a:srgbClr val="FF8A01"/>
                </a:solidFill>
                <a:latin typeface="Canva Sans Bold"/>
              </a:rPr>
              <a:t>Testing Applications</a:t>
            </a:r>
          </a:p>
        </p:txBody>
      </p:sp>
      <p:sp>
        <p:nvSpPr>
          <p:cNvPr name="TextBox 8" id="8"/>
          <p:cNvSpPr txBox="true"/>
          <p:nvPr/>
        </p:nvSpPr>
        <p:spPr>
          <a:xfrm rot="0">
            <a:off x="519878" y="3095328"/>
            <a:ext cx="7611967" cy="4351188"/>
          </a:xfrm>
          <a:prstGeom prst="rect">
            <a:avLst/>
          </a:prstGeom>
        </p:spPr>
        <p:txBody>
          <a:bodyPr anchor="t" rtlCol="false" tIns="0" lIns="0" bIns="0" rIns="0">
            <a:spAutoFit/>
          </a:bodyPr>
          <a:lstStyle/>
          <a:p>
            <a:pPr algn="just">
              <a:lnSpc>
                <a:spcPts val="3770"/>
              </a:lnSpc>
              <a:spcBef>
                <a:spcPct val="0"/>
              </a:spcBef>
            </a:pPr>
            <a:r>
              <a:rPr lang="en-US" sz="2693">
                <a:solidFill>
                  <a:srgbClr val="000000"/>
                </a:solidFill>
                <a:latin typeface="Canva Sans Bold"/>
              </a:rPr>
              <a:t>Test Case Name:</a:t>
            </a:r>
            <a:r>
              <a:rPr lang="en-US" sz="2693">
                <a:solidFill>
                  <a:srgbClr val="000000"/>
                </a:solidFill>
                <a:latin typeface="Canva Sans"/>
              </a:rPr>
              <a:t> User Registration</a:t>
            </a:r>
          </a:p>
          <a:p>
            <a:pPr algn="just">
              <a:lnSpc>
                <a:spcPts val="3770"/>
              </a:lnSpc>
              <a:spcBef>
                <a:spcPct val="0"/>
              </a:spcBef>
            </a:pPr>
            <a:r>
              <a:rPr lang="en-US" sz="2693">
                <a:solidFill>
                  <a:srgbClr val="000000"/>
                </a:solidFill>
                <a:latin typeface="Canva Sans"/>
              </a:rPr>
              <a:t>System: Fruit ordering application (customer &amp; vendor app)</a:t>
            </a:r>
          </a:p>
          <a:p>
            <a:pPr algn="just">
              <a:lnSpc>
                <a:spcPts val="4113"/>
              </a:lnSpc>
              <a:spcBef>
                <a:spcPct val="0"/>
              </a:spcBef>
            </a:pPr>
            <a:r>
              <a:rPr lang="en-US" sz="2938">
                <a:solidFill>
                  <a:srgbClr val="000000"/>
                </a:solidFill>
                <a:latin typeface="Canva Sans Bold"/>
              </a:rPr>
              <a:t>Description</a:t>
            </a:r>
            <a:r>
              <a:rPr lang="en-US" sz="2938">
                <a:solidFill>
                  <a:srgbClr val="000000"/>
                </a:solidFill>
                <a:latin typeface="Canva Sans"/>
              </a:rPr>
              <a:t>: Test registration with user phone number on android application.</a:t>
            </a:r>
          </a:p>
          <a:p>
            <a:pPr algn="just">
              <a:lnSpc>
                <a:spcPts val="3770"/>
              </a:lnSpc>
              <a:spcBef>
                <a:spcPct val="0"/>
              </a:spcBef>
            </a:pPr>
            <a:r>
              <a:rPr lang="en-US" sz="2693">
                <a:solidFill>
                  <a:srgbClr val="000000"/>
                </a:solidFill>
                <a:latin typeface="Canva Sans Bold"/>
              </a:rPr>
              <a:t>Precondition: </a:t>
            </a:r>
            <a:r>
              <a:rPr lang="en-US" sz="2693">
                <a:solidFill>
                  <a:srgbClr val="000000"/>
                </a:solidFill>
                <a:latin typeface="Canva Sans"/>
              </a:rPr>
              <a:t>System of the end user should be connected to the internet.</a:t>
            </a:r>
          </a:p>
          <a:p>
            <a:pPr algn="just">
              <a:lnSpc>
                <a:spcPts val="3770"/>
              </a:lnSpc>
              <a:spcBef>
                <a:spcPct val="0"/>
              </a:spcBef>
            </a:pPr>
            <a:r>
              <a:rPr lang="en-US" sz="2693">
                <a:solidFill>
                  <a:srgbClr val="000000"/>
                </a:solidFill>
                <a:latin typeface="Canva Sans Bold"/>
              </a:rPr>
              <a:t>Post condition: </a:t>
            </a:r>
            <a:r>
              <a:rPr lang="en-US" sz="2693">
                <a:solidFill>
                  <a:srgbClr val="000000"/>
                </a:solidFill>
                <a:latin typeface="Canva Sans"/>
              </a:rPr>
              <a:t>User now able to login into fruitbox customer application.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60923" y="-75399"/>
            <a:ext cx="952500" cy="952500"/>
            <a:chOff x="0" y="0"/>
            <a:chExt cx="952500" cy="952500"/>
          </a:xfrm>
        </p:grpSpPr>
        <p:sp>
          <p:nvSpPr>
            <p:cNvPr name="Freeform 3" id="3"/>
            <p:cNvSpPr/>
            <p:nvPr/>
          </p:nvSpPr>
          <p:spPr>
            <a:xfrm flipH="false" flipV="false" rot="0">
              <a:off x="0" y="0"/>
              <a:ext cx="952627" cy="952627"/>
            </a:xfrm>
            <a:custGeom>
              <a:avLst/>
              <a:gdLst/>
              <a:ahLst/>
              <a:cxnLst/>
              <a:rect r="r" b="b" t="t" l="l"/>
              <a:pathLst>
                <a:path h="952627" w="952627">
                  <a:moveTo>
                    <a:pt x="952500" y="476250"/>
                  </a:moveTo>
                  <a:lnTo>
                    <a:pt x="950214" y="522986"/>
                  </a:lnTo>
                  <a:cubicBezTo>
                    <a:pt x="948690" y="538480"/>
                    <a:pt x="946404" y="553974"/>
                    <a:pt x="943356" y="569214"/>
                  </a:cubicBezTo>
                  <a:lnTo>
                    <a:pt x="932053" y="614553"/>
                  </a:lnTo>
                  <a:cubicBezTo>
                    <a:pt x="927481" y="629539"/>
                    <a:pt x="922274" y="644144"/>
                    <a:pt x="916305" y="658622"/>
                  </a:cubicBezTo>
                  <a:lnTo>
                    <a:pt x="896366" y="700913"/>
                  </a:lnTo>
                  <a:cubicBezTo>
                    <a:pt x="889000" y="714629"/>
                    <a:pt x="880999" y="728091"/>
                    <a:pt x="872363" y="741045"/>
                  </a:cubicBezTo>
                  <a:lnTo>
                    <a:pt x="844550" y="778637"/>
                  </a:lnTo>
                  <a:cubicBezTo>
                    <a:pt x="834644" y="790702"/>
                    <a:pt x="824230" y="802259"/>
                    <a:pt x="813181" y="813308"/>
                  </a:cubicBezTo>
                  <a:lnTo>
                    <a:pt x="778510" y="844677"/>
                  </a:lnTo>
                  <a:cubicBezTo>
                    <a:pt x="766445" y="854583"/>
                    <a:pt x="753999" y="863854"/>
                    <a:pt x="740918" y="872490"/>
                  </a:cubicBezTo>
                  <a:lnTo>
                    <a:pt x="700786" y="896493"/>
                  </a:lnTo>
                  <a:cubicBezTo>
                    <a:pt x="687070" y="903859"/>
                    <a:pt x="672973" y="910463"/>
                    <a:pt x="658495" y="916432"/>
                  </a:cubicBezTo>
                  <a:lnTo>
                    <a:pt x="614426" y="932180"/>
                  </a:lnTo>
                  <a:cubicBezTo>
                    <a:pt x="599440" y="936752"/>
                    <a:pt x="584327" y="940435"/>
                    <a:pt x="569087" y="943483"/>
                  </a:cubicBezTo>
                  <a:lnTo>
                    <a:pt x="522859" y="950341"/>
                  </a:lnTo>
                  <a:cubicBezTo>
                    <a:pt x="507365" y="951865"/>
                    <a:pt x="491744" y="952627"/>
                    <a:pt x="476123" y="952627"/>
                  </a:cubicBezTo>
                  <a:lnTo>
                    <a:pt x="429387" y="950341"/>
                  </a:lnTo>
                  <a:cubicBezTo>
                    <a:pt x="413893" y="948817"/>
                    <a:pt x="398399" y="946531"/>
                    <a:pt x="383159" y="943483"/>
                  </a:cubicBezTo>
                  <a:lnTo>
                    <a:pt x="337820" y="932180"/>
                  </a:lnTo>
                  <a:cubicBezTo>
                    <a:pt x="322834" y="927608"/>
                    <a:pt x="308229" y="922401"/>
                    <a:pt x="293751" y="916432"/>
                  </a:cubicBezTo>
                  <a:lnTo>
                    <a:pt x="251460" y="896493"/>
                  </a:lnTo>
                  <a:cubicBezTo>
                    <a:pt x="237744" y="889127"/>
                    <a:pt x="224282" y="881126"/>
                    <a:pt x="211328" y="872490"/>
                  </a:cubicBezTo>
                  <a:lnTo>
                    <a:pt x="173736" y="844677"/>
                  </a:lnTo>
                  <a:cubicBezTo>
                    <a:pt x="161671" y="834771"/>
                    <a:pt x="150114" y="824357"/>
                    <a:pt x="139065" y="813308"/>
                  </a:cubicBezTo>
                  <a:lnTo>
                    <a:pt x="108077" y="778383"/>
                  </a:lnTo>
                  <a:cubicBezTo>
                    <a:pt x="98171" y="766318"/>
                    <a:pt x="88900" y="753872"/>
                    <a:pt x="80264" y="740791"/>
                  </a:cubicBezTo>
                  <a:lnTo>
                    <a:pt x="56261" y="700786"/>
                  </a:lnTo>
                  <a:cubicBezTo>
                    <a:pt x="48895" y="687070"/>
                    <a:pt x="42291" y="672973"/>
                    <a:pt x="36322" y="658495"/>
                  </a:cubicBezTo>
                  <a:lnTo>
                    <a:pt x="20447" y="614553"/>
                  </a:lnTo>
                  <a:cubicBezTo>
                    <a:pt x="15875" y="599567"/>
                    <a:pt x="12192" y="584454"/>
                    <a:pt x="9144" y="569214"/>
                  </a:cubicBezTo>
                  <a:lnTo>
                    <a:pt x="2286" y="522986"/>
                  </a:lnTo>
                  <a:cubicBezTo>
                    <a:pt x="762" y="507365"/>
                    <a:pt x="0" y="491871"/>
                    <a:pt x="0" y="476250"/>
                  </a:cubicBezTo>
                  <a:lnTo>
                    <a:pt x="2286" y="429514"/>
                  </a:lnTo>
                  <a:cubicBezTo>
                    <a:pt x="3810" y="414020"/>
                    <a:pt x="6096" y="398526"/>
                    <a:pt x="9144" y="383286"/>
                  </a:cubicBezTo>
                  <a:lnTo>
                    <a:pt x="20447" y="337947"/>
                  </a:lnTo>
                  <a:cubicBezTo>
                    <a:pt x="25019" y="322961"/>
                    <a:pt x="30226" y="308356"/>
                    <a:pt x="36195" y="293878"/>
                  </a:cubicBezTo>
                  <a:lnTo>
                    <a:pt x="56134" y="251587"/>
                  </a:lnTo>
                  <a:cubicBezTo>
                    <a:pt x="63500" y="237871"/>
                    <a:pt x="71501" y="224409"/>
                    <a:pt x="80137" y="211455"/>
                  </a:cubicBezTo>
                  <a:lnTo>
                    <a:pt x="107950" y="173863"/>
                  </a:lnTo>
                  <a:cubicBezTo>
                    <a:pt x="117856" y="161798"/>
                    <a:pt x="128270" y="150241"/>
                    <a:pt x="139319" y="139192"/>
                  </a:cubicBezTo>
                  <a:lnTo>
                    <a:pt x="173990" y="107823"/>
                  </a:lnTo>
                  <a:cubicBezTo>
                    <a:pt x="186055" y="97917"/>
                    <a:pt x="198501" y="88646"/>
                    <a:pt x="211582" y="80010"/>
                  </a:cubicBezTo>
                  <a:lnTo>
                    <a:pt x="251714" y="56007"/>
                  </a:lnTo>
                  <a:cubicBezTo>
                    <a:pt x="265430" y="48641"/>
                    <a:pt x="279527" y="42037"/>
                    <a:pt x="294005" y="36068"/>
                  </a:cubicBezTo>
                  <a:lnTo>
                    <a:pt x="338074" y="20320"/>
                  </a:lnTo>
                  <a:cubicBezTo>
                    <a:pt x="353060" y="15748"/>
                    <a:pt x="368173" y="12065"/>
                    <a:pt x="383413" y="9017"/>
                  </a:cubicBezTo>
                  <a:lnTo>
                    <a:pt x="429514" y="2286"/>
                  </a:lnTo>
                  <a:cubicBezTo>
                    <a:pt x="445135" y="762"/>
                    <a:pt x="460629" y="0"/>
                    <a:pt x="476250" y="0"/>
                  </a:cubicBezTo>
                  <a:lnTo>
                    <a:pt x="522986" y="2286"/>
                  </a:lnTo>
                  <a:cubicBezTo>
                    <a:pt x="538480" y="3810"/>
                    <a:pt x="553974" y="6096"/>
                    <a:pt x="569214" y="9144"/>
                  </a:cubicBezTo>
                  <a:lnTo>
                    <a:pt x="614553" y="20447"/>
                  </a:lnTo>
                  <a:cubicBezTo>
                    <a:pt x="629539" y="25019"/>
                    <a:pt x="644144" y="30226"/>
                    <a:pt x="658622" y="36195"/>
                  </a:cubicBezTo>
                  <a:lnTo>
                    <a:pt x="700913" y="56134"/>
                  </a:lnTo>
                  <a:cubicBezTo>
                    <a:pt x="714629" y="63500"/>
                    <a:pt x="728091" y="71501"/>
                    <a:pt x="741045" y="80137"/>
                  </a:cubicBezTo>
                  <a:lnTo>
                    <a:pt x="778637" y="107950"/>
                  </a:lnTo>
                  <a:cubicBezTo>
                    <a:pt x="790702" y="117856"/>
                    <a:pt x="802259" y="128270"/>
                    <a:pt x="813308" y="139319"/>
                  </a:cubicBezTo>
                  <a:lnTo>
                    <a:pt x="844677" y="173990"/>
                  </a:lnTo>
                  <a:cubicBezTo>
                    <a:pt x="854583" y="186055"/>
                    <a:pt x="863854" y="198501"/>
                    <a:pt x="872490" y="211582"/>
                  </a:cubicBezTo>
                  <a:lnTo>
                    <a:pt x="896493" y="251714"/>
                  </a:lnTo>
                  <a:cubicBezTo>
                    <a:pt x="903859" y="265430"/>
                    <a:pt x="910463" y="279527"/>
                    <a:pt x="916432" y="294005"/>
                  </a:cubicBezTo>
                  <a:lnTo>
                    <a:pt x="932180" y="338074"/>
                  </a:lnTo>
                  <a:cubicBezTo>
                    <a:pt x="936752" y="353060"/>
                    <a:pt x="940435" y="368173"/>
                    <a:pt x="943483" y="383413"/>
                  </a:cubicBezTo>
                  <a:lnTo>
                    <a:pt x="950341" y="429641"/>
                  </a:lnTo>
                  <a:cubicBezTo>
                    <a:pt x="951865" y="445135"/>
                    <a:pt x="952627" y="460756"/>
                    <a:pt x="952627" y="476377"/>
                  </a:cubicBezTo>
                  <a:close/>
                </a:path>
              </a:pathLst>
            </a:custGeom>
            <a:solidFill>
              <a:srgbClr val="6865FF"/>
            </a:solidFill>
          </p:spPr>
        </p:sp>
      </p:grpSp>
      <p:sp>
        <p:nvSpPr>
          <p:cNvPr name="Freeform 4" id="4"/>
          <p:cNvSpPr/>
          <p:nvPr/>
        </p:nvSpPr>
        <p:spPr>
          <a:xfrm flipH="false" flipV="false" rot="0">
            <a:off x="16783050" y="8615174"/>
            <a:ext cx="2508247" cy="2348141"/>
          </a:xfrm>
          <a:custGeom>
            <a:avLst/>
            <a:gdLst/>
            <a:ahLst/>
            <a:cxnLst/>
            <a:rect r="r" b="b" t="t" l="l"/>
            <a:pathLst>
              <a:path h="2348141" w="2508247">
                <a:moveTo>
                  <a:pt x="0" y="0"/>
                </a:moveTo>
                <a:lnTo>
                  <a:pt x="2508247" y="0"/>
                </a:lnTo>
                <a:lnTo>
                  <a:pt x="2508247" y="2348141"/>
                </a:lnTo>
                <a:lnTo>
                  <a:pt x="0" y="23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35869" y="-2032512"/>
            <a:ext cx="1555747" cy="3467071"/>
          </a:xfrm>
          <a:custGeom>
            <a:avLst/>
            <a:gdLst/>
            <a:ahLst/>
            <a:cxnLst/>
            <a:rect r="r" b="b" t="t" l="l"/>
            <a:pathLst>
              <a:path h="3467071" w="1555747">
                <a:moveTo>
                  <a:pt x="0" y="0"/>
                </a:moveTo>
                <a:lnTo>
                  <a:pt x="1555747" y="0"/>
                </a:lnTo>
                <a:lnTo>
                  <a:pt x="1555747" y="3467071"/>
                </a:lnTo>
                <a:lnTo>
                  <a:pt x="0" y="3467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9044228" y="3410419"/>
          <a:ext cx="8992945" cy="4638675"/>
        </p:xfrm>
        <a:graphic>
          <a:graphicData uri="http://schemas.openxmlformats.org/drawingml/2006/table">
            <a:tbl>
              <a:tblPr/>
              <a:tblGrid>
                <a:gridCol w="1120858"/>
                <a:gridCol w="2773320"/>
                <a:gridCol w="3723537"/>
                <a:gridCol w="1375231"/>
              </a:tblGrid>
              <a:tr h="1159669">
                <a:tc>
                  <a:txBody>
                    <a:bodyPr anchor="t" rtlCol="false"/>
                    <a:lstStyle/>
                    <a:p>
                      <a:pPr algn="l">
                        <a:lnSpc>
                          <a:spcPts val="2729"/>
                        </a:lnSpc>
                        <a:defRPr/>
                      </a:pPr>
                      <a:r>
                        <a:rPr lang="en-US" sz="1950">
                          <a:solidFill>
                            <a:srgbClr val="000000"/>
                          </a:solidFill>
                          <a:latin typeface="Arimo"/>
                        </a:rPr>
                        <a:t>Step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Action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Expected System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Pass/Fail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59669">
                <a:tc>
                  <a:txBody>
                    <a:bodyPr anchor="t" rtlCol="false"/>
                    <a:lstStyle/>
                    <a:p>
                      <a:pPr algn="l">
                        <a:lnSpc>
                          <a:spcPts val="2729"/>
                        </a:lnSpc>
                        <a:defRPr/>
                      </a:pPr>
                      <a:r>
                        <a:rPr lang="en-US" sz="1950">
                          <a:solidFill>
                            <a:srgbClr val="000000"/>
                          </a:solidFill>
                          <a:latin typeface="Arimo"/>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Select/Search desired fruits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Fruits successfully selected/searched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59669">
                <a:tc>
                  <a:txBody>
                    <a:bodyPr anchor="t" rtlCol="false"/>
                    <a:lstStyle/>
                    <a:p>
                      <a:pPr algn="l">
                        <a:lnSpc>
                          <a:spcPts val="2729"/>
                        </a:lnSpc>
                        <a:defRPr/>
                      </a:pPr>
                      <a:r>
                        <a:rPr lang="en-US" sz="1950">
                          <a:solidFill>
                            <a:srgbClr val="000000"/>
                          </a:solidFill>
                          <a:latin typeface="Arimo"/>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Adjust the quantity of selected fruits.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Fruits successfully adjusted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59669">
                <a:tc>
                  <a:txBody>
                    <a:bodyPr anchor="t" rtlCol="false"/>
                    <a:lstStyle/>
                    <a:p>
                      <a:pPr algn="l">
                        <a:lnSpc>
                          <a:spcPts val="2729"/>
                        </a:lnSpc>
                        <a:defRPr/>
                      </a:pPr>
                      <a:r>
                        <a:rPr lang="en-US" sz="1950">
                          <a:solidFill>
                            <a:srgbClr val="000000"/>
                          </a:solidFill>
                          <a:latin typeface="Arimo"/>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Click on add to cart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Fruits successfully added to the cart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29"/>
                        </a:lnSpc>
                        <a:defRPr/>
                      </a:pPr>
                      <a:r>
                        <a:rPr lang="en-US" sz="1950">
                          <a:solidFill>
                            <a:srgbClr val="000000"/>
                          </a:solidFill>
                          <a:latin typeface="Arimo"/>
                        </a:rPr>
                        <a:t>Pass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5324232" y="363145"/>
            <a:ext cx="7040544" cy="935658"/>
          </a:xfrm>
          <a:prstGeom prst="rect">
            <a:avLst/>
          </a:prstGeom>
        </p:spPr>
        <p:txBody>
          <a:bodyPr anchor="t" rtlCol="false" tIns="0" lIns="0" bIns="0" rIns="0">
            <a:spAutoFit/>
          </a:bodyPr>
          <a:lstStyle/>
          <a:p>
            <a:pPr algn="ctr">
              <a:lnSpc>
                <a:spcPts val="7753"/>
              </a:lnSpc>
            </a:pPr>
            <a:r>
              <a:rPr lang="en-US" sz="5538">
                <a:solidFill>
                  <a:srgbClr val="FF8A01"/>
                </a:solidFill>
                <a:latin typeface="Canva Sans Bold"/>
              </a:rPr>
              <a:t>Testing Applications</a:t>
            </a:r>
          </a:p>
        </p:txBody>
      </p:sp>
      <p:sp>
        <p:nvSpPr>
          <p:cNvPr name="TextBox 8" id="8"/>
          <p:cNvSpPr txBox="true"/>
          <p:nvPr/>
        </p:nvSpPr>
        <p:spPr>
          <a:xfrm rot="0">
            <a:off x="519878" y="3095328"/>
            <a:ext cx="7611967" cy="4351188"/>
          </a:xfrm>
          <a:prstGeom prst="rect">
            <a:avLst/>
          </a:prstGeom>
        </p:spPr>
        <p:txBody>
          <a:bodyPr anchor="t" rtlCol="false" tIns="0" lIns="0" bIns="0" rIns="0">
            <a:spAutoFit/>
          </a:bodyPr>
          <a:lstStyle/>
          <a:p>
            <a:pPr algn="just">
              <a:lnSpc>
                <a:spcPts val="3770"/>
              </a:lnSpc>
              <a:spcBef>
                <a:spcPct val="0"/>
              </a:spcBef>
            </a:pPr>
            <a:r>
              <a:rPr lang="en-US" sz="2693">
                <a:solidFill>
                  <a:srgbClr val="000000"/>
                </a:solidFill>
                <a:latin typeface="Canva Sans Bold"/>
              </a:rPr>
              <a:t>Test Case Name:</a:t>
            </a:r>
            <a:r>
              <a:rPr lang="en-US" sz="2693">
                <a:solidFill>
                  <a:srgbClr val="000000"/>
                </a:solidFill>
                <a:latin typeface="Canva Sans"/>
              </a:rPr>
              <a:t> User Registration</a:t>
            </a:r>
          </a:p>
          <a:p>
            <a:pPr algn="just">
              <a:lnSpc>
                <a:spcPts val="3770"/>
              </a:lnSpc>
              <a:spcBef>
                <a:spcPct val="0"/>
              </a:spcBef>
            </a:pPr>
            <a:r>
              <a:rPr lang="en-US" sz="2693">
                <a:solidFill>
                  <a:srgbClr val="000000"/>
                </a:solidFill>
                <a:latin typeface="Canva Sans"/>
              </a:rPr>
              <a:t>System: Fruit ordering application (customer &amp; vendor app)</a:t>
            </a:r>
          </a:p>
          <a:p>
            <a:pPr algn="just">
              <a:lnSpc>
                <a:spcPts val="4113"/>
              </a:lnSpc>
              <a:spcBef>
                <a:spcPct val="0"/>
              </a:spcBef>
            </a:pPr>
            <a:r>
              <a:rPr lang="en-US" sz="2938">
                <a:solidFill>
                  <a:srgbClr val="000000"/>
                </a:solidFill>
                <a:latin typeface="Canva Sans Bold"/>
              </a:rPr>
              <a:t>Description</a:t>
            </a:r>
            <a:r>
              <a:rPr lang="en-US" sz="2938">
                <a:solidFill>
                  <a:srgbClr val="000000"/>
                </a:solidFill>
                <a:latin typeface="Canva Sans"/>
              </a:rPr>
              <a:t>: Test registration with user phone number on android application.</a:t>
            </a:r>
          </a:p>
          <a:p>
            <a:pPr algn="just">
              <a:lnSpc>
                <a:spcPts val="3770"/>
              </a:lnSpc>
              <a:spcBef>
                <a:spcPct val="0"/>
              </a:spcBef>
            </a:pPr>
            <a:r>
              <a:rPr lang="en-US" sz="2693">
                <a:solidFill>
                  <a:srgbClr val="000000"/>
                </a:solidFill>
                <a:latin typeface="Canva Sans Bold"/>
              </a:rPr>
              <a:t>Precondition: </a:t>
            </a:r>
            <a:r>
              <a:rPr lang="en-US" sz="2693">
                <a:solidFill>
                  <a:srgbClr val="000000"/>
                </a:solidFill>
                <a:latin typeface="Canva Sans"/>
              </a:rPr>
              <a:t>System of the end user should be connected to the internet.</a:t>
            </a:r>
          </a:p>
          <a:p>
            <a:pPr algn="just">
              <a:lnSpc>
                <a:spcPts val="3770"/>
              </a:lnSpc>
              <a:spcBef>
                <a:spcPct val="0"/>
              </a:spcBef>
            </a:pPr>
            <a:r>
              <a:rPr lang="en-US" sz="2693">
                <a:solidFill>
                  <a:srgbClr val="000000"/>
                </a:solidFill>
                <a:latin typeface="Canva Sans Bold"/>
              </a:rPr>
              <a:t>Post condition: </a:t>
            </a:r>
            <a:r>
              <a:rPr lang="en-US" sz="2693">
                <a:solidFill>
                  <a:srgbClr val="000000"/>
                </a:solidFill>
                <a:latin typeface="Canva Sans"/>
              </a:rPr>
              <a:t>User now able to login into fruitbox customer application.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484"/>
            <a:ext cx="18414997" cy="10413997"/>
          </a:xfrm>
          <a:custGeom>
            <a:avLst/>
            <a:gdLst/>
            <a:ahLst/>
            <a:cxnLst/>
            <a:rect r="r" b="b" t="t" l="l"/>
            <a:pathLst>
              <a:path h="10413997" w="18414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8264" y="9494603"/>
            <a:ext cx="3086100" cy="550502"/>
            <a:chOff x="0" y="0"/>
            <a:chExt cx="812800" cy="144988"/>
          </a:xfrm>
        </p:grpSpPr>
        <p:sp>
          <p:nvSpPr>
            <p:cNvPr name="Freeform 4" id="4"/>
            <p:cNvSpPr/>
            <p:nvPr/>
          </p:nvSpPr>
          <p:spPr>
            <a:xfrm flipH="false" flipV="false" rot="0">
              <a:off x="0" y="0"/>
              <a:ext cx="812800" cy="144988"/>
            </a:xfrm>
            <a:custGeom>
              <a:avLst/>
              <a:gdLst/>
              <a:ahLst/>
              <a:cxnLst/>
              <a:rect r="r" b="b" t="t" l="l"/>
              <a:pathLst>
                <a:path h="144988" w="812800">
                  <a:moveTo>
                    <a:pt x="0" y="0"/>
                  </a:moveTo>
                  <a:lnTo>
                    <a:pt x="812800" y="0"/>
                  </a:lnTo>
                  <a:lnTo>
                    <a:pt x="812800" y="144988"/>
                  </a:lnTo>
                  <a:lnTo>
                    <a:pt x="0" y="144988"/>
                  </a:lnTo>
                  <a:close/>
                </a:path>
              </a:pathLst>
            </a:custGeom>
            <a:solidFill>
              <a:srgbClr val="FFFFFF"/>
            </a:solidFill>
          </p:spPr>
        </p:sp>
        <p:sp>
          <p:nvSpPr>
            <p:cNvPr name="TextBox 5" id="5"/>
            <p:cNvSpPr txBox="true"/>
            <p:nvPr/>
          </p:nvSpPr>
          <p:spPr>
            <a:xfrm>
              <a:off x="0" y="-57150"/>
              <a:ext cx="812800" cy="202138"/>
            </a:xfrm>
            <a:prstGeom prst="rect">
              <a:avLst/>
            </a:prstGeom>
          </p:spPr>
          <p:txBody>
            <a:bodyPr anchor="ctr" rtlCol="false" tIns="50800" lIns="50800" bIns="50800" rIns="50800"/>
            <a:lstStyle/>
            <a:p>
              <a:pPr algn="ctr">
                <a:lnSpc>
                  <a:spcPts val="2729"/>
                </a:lnSpc>
              </a:pPr>
            </a:p>
          </p:txBody>
        </p:sp>
      </p:grpSp>
      <p:sp>
        <p:nvSpPr>
          <p:cNvPr name="Freeform 6" id="6"/>
          <p:cNvSpPr/>
          <p:nvPr/>
        </p:nvSpPr>
        <p:spPr>
          <a:xfrm flipH="false" flipV="false" rot="0">
            <a:off x="5452444" y="4742147"/>
            <a:ext cx="8317279" cy="5544853"/>
          </a:xfrm>
          <a:custGeom>
            <a:avLst/>
            <a:gdLst/>
            <a:ahLst/>
            <a:cxnLst/>
            <a:rect r="r" b="b" t="t" l="l"/>
            <a:pathLst>
              <a:path h="5544853" w="8317279">
                <a:moveTo>
                  <a:pt x="0" y="0"/>
                </a:moveTo>
                <a:lnTo>
                  <a:pt x="8317279" y="0"/>
                </a:lnTo>
                <a:lnTo>
                  <a:pt x="8317279" y="5544853"/>
                </a:lnTo>
                <a:lnTo>
                  <a:pt x="0" y="5544853"/>
                </a:lnTo>
                <a:lnTo>
                  <a:pt x="0" y="0"/>
                </a:lnTo>
                <a:close/>
              </a:path>
            </a:pathLst>
          </a:custGeom>
          <a:blipFill>
            <a:blip r:embed="rId4"/>
            <a:stretch>
              <a:fillRect l="0" t="0" r="0" b="0"/>
            </a:stretch>
          </a:blipFill>
        </p:spPr>
      </p:sp>
      <p:sp>
        <p:nvSpPr>
          <p:cNvPr name="TextBox 7" id="7"/>
          <p:cNvSpPr txBox="true"/>
          <p:nvPr/>
        </p:nvSpPr>
        <p:spPr>
          <a:xfrm rot="0">
            <a:off x="2857836" y="3015449"/>
            <a:ext cx="12782724" cy="2122726"/>
          </a:xfrm>
          <a:prstGeom prst="rect">
            <a:avLst/>
          </a:prstGeom>
        </p:spPr>
        <p:txBody>
          <a:bodyPr anchor="t" rtlCol="false" tIns="0" lIns="0" bIns="0" rIns="0">
            <a:spAutoFit/>
          </a:bodyPr>
          <a:lstStyle/>
          <a:p>
            <a:pPr algn="ctr">
              <a:lnSpc>
                <a:spcPts val="11978"/>
              </a:lnSpc>
            </a:pPr>
            <a:r>
              <a:rPr lang="en-US" sz="14973" spc="1123">
                <a:solidFill>
                  <a:srgbClr val="00BF63"/>
                </a:solidFill>
                <a:latin typeface="Cooper Hewitt Bold"/>
              </a:rPr>
              <a:t>THANK YOU</a:t>
            </a:r>
          </a:p>
        </p:txBody>
      </p:sp>
      <p:sp>
        <p:nvSpPr>
          <p:cNvPr name="Freeform 8" id="8"/>
          <p:cNvSpPr/>
          <p:nvPr/>
        </p:nvSpPr>
        <p:spPr>
          <a:xfrm flipH="false" flipV="false" rot="0">
            <a:off x="1028700" y="466455"/>
            <a:ext cx="1124490" cy="1124490"/>
          </a:xfrm>
          <a:custGeom>
            <a:avLst/>
            <a:gdLst/>
            <a:ahLst/>
            <a:cxnLst/>
            <a:rect r="r" b="b" t="t" l="l"/>
            <a:pathLst>
              <a:path h="1124490" w="1124490">
                <a:moveTo>
                  <a:pt x="0" y="0"/>
                </a:moveTo>
                <a:lnTo>
                  <a:pt x="1124490" y="0"/>
                </a:lnTo>
                <a:lnTo>
                  <a:pt x="1124490" y="1124490"/>
                </a:lnTo>
                <a:lnTo>
                  <a:pt x="0" y="11244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3382" y="3226552"/>
            <a:ext cx="15232174" cy="6031748"/>
          </a:xfrm>
          <a:custGeom>
            <a:avLst/>
            <a:gdLst/>
            <a:ahLst/>
            <a:cxnLst/>
            <a:rect r="r" b="b" t="t" l="l"/>
            <a:pathLst>
              <a:path h="6031748" w="15232174">
                <a:moveTo>
                  <a:pt x="0" y="0"/>
                </a:moveTo>
                <a:lnTo>
                  <a:pt x="15232174" y="0"/>
                </a:lnTo>
                <a:lnTo>
                  <a:pt x="15232174" y="6031748"/>
                </a:lnTo>
                <a:lnTo>
                  <a:pt x="0" y="6031748"/>
                </a:lnTo>
                <a:lnTo>
                  <a:pt x="0" y="0"/>
                </a:lnTo>
                <a:close/>
              </a:path>
            </a:pathLst>
          </a:custGeom>
          <a:blipFill>
            <a:blip r:embed="rId2"/>
            <a:stretch>
              <a:fillRect l="0" t="0" r="0" b="0"/>
            </a:stretch>
          </a:blipFill>
        </p:spPr>
      </p:sp>
      <p:sp>
        <p:nvSpPr>
          <p:cNvPr name="TextBox 3" id="3"/>
          <p:cNvSpPr txBox="true"/>
          <p:nvPr/>
        </p:nvSpPr>
        <p:spPr>
          <a:xfrm rot="0">
            <a:off x="4773657" y="1347630"/>
            <a:ext cx="8240435" cy="1295389"/>
          </a:xfrm>
          <a:prstGeom prst="rect">
            <a:avLst/>
          </a:prstGeom>
        </p:spPr>
        <p:txBody>
          <a:bodyPr anchor="t" rtlCol="false" tIns="0" lIns="0" bIns="0" rIns="0">
            <a:spAutoFit/>
          </a:bodyPr>
          <a:lstStyle/>
          <a:p>
            <a:pPr algn="ctr">
              <a:lnSpc>
                <a:spcPts val="10500"/>
              </a:lnSpc>
            </a:pPr>
            <a:r>
              <a:rPr lang="en-US" sz="7500">
                <a:solidFill>
                  <a:srgbClr val="FF8A01"/>
                </a:solidFill>
                <a:latin typeface="Canva Sans Bold"/>
              </a:rPr>
              <a:t>Survey Outcomes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1041" y="3341823"/>
            <a:ext cx="15025667" cy="5508879"/>
          </a:xfrm>
          <a:custGeom>
            <a:avLst/>
            <a:gdLst/>
            <a:ahLst/>
            <a:cxnLst/>
            <a:rect r="r" b="b" t="t" l="l"/>
            <a:pathLst>
              <a:path h="5508879" w="15025667">
                <a:moveTo>
                  <a:pt x="0" y="0"/>
                </a:moveTo>
                <a:lnTo>
                  <a:pt x="15025667" y="0"/>
                </a:lnTo>
                <a:lnTo>
                  <a:pt x="15025667" y="5508879"/>
                </a:lnTo>
                <a:lnTo>
                  <a:pt x="0" y="5508879"/>
                </a:lnTo>
                <a:lnTo>
                  <a:pt x="0" y="0"/>
                </a:lnTo>
                <a:close/>
              </a:path>
            </a:pathLst>
          </a:custGeom>
          <a:blipFill>
            <a:blip r:embed="rId2"/>
            <a:stretch>
              <a:fillRect l="0" t="0" r="0" b="0"/>
            </a:stretch>
          </a:blipFill>
        </p:spPr>
      </p:sp>
      <p:sp>
        <p:nvSpPr>
          <p:cNvPr name="TextBox 3" id="3"/>
          <p:cNvSpPr txBox="true"/>
          <p:nvPr/>
        </p:nvSpPr>
        <p:spPr>
          <a:xfrm rot="0">
            <a:off x="4773657" y="1347630"/>
            <a:ext cx="8240435" cy="1295389"/>
          </a:xfrm>
          <a:prstGeom prst="rect">
            <a:avLst/>
          </a:prstGeom>
        </p:spPr>
        <p:txBody>
          <a:bodyPr anchor="t" rtlCol="false" tIns="0" lIns="0" bIns="0" rIns="0">
            <a:spAutoFit/>
          </a:bodyPr>
          <a:lstStyle/>
          <a:p>
            <a:pPr algn="ctr">
              <a:lnSpc>
                <a:spcPts val="10500"/>
              </a:lnSpc>
            </a:pPr>
            <a:r>
              <a:rPr lang="en-US" sz="7500">
                <a:solidFill>
                  <a:srgbClr val="FF8A01"/>
                </a:solidFill>
                <a:latin typeface="Canva Sans Bold"/>
              </a:rPr>
              <a:t>Survey Outcomes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1725" y="3135486"/>
            <a:ext cx="15357785" cy="6276096"/>
          </a:xfrm>
          <a:custGeom>
            <a:avLst/>
            <a:gdLst/>
            <a:ahLst/>
            <a:cxnLst/>
            <a:rect r="r" b="b" t="t" l="l"/>
            <a:pathLst>
              <a:path h="6276096" w="15357785">
                <a:moveTo>
                  <a:pt x="0" y="0"/>
                </a:moveTo>
                <a:lnTo>
                  <a:pt x="15357784" y="0"/>
                </a:lnTo>
                <a:lnTo>
                  <a:pt x="15357784" y="6276096"/>
                </a:lnTo>
                <a:lnTo>
                  <a:pt x="0" y="6276096"/>
                </a:lnTo>
                <a:lnTo>
                  <a:pt x="0" y="0"/>
                </a:lnTo>
                <a:close/>
              </a:path>
            </a:pathLst>
          </a:custGeom>
          <a:blipFill>
            <a:blip r:embed="rId2"/>
            <a:stretch>
              <a:fillRect l="0" t="0" r="0" b="0"/>
            </a:stretch>
          </a:blipFill>
        </p:spPr>
      </p:sp>
      <p:sp>
        <p:nvSpPr>
          <p:cNvPr name="TextBox 3" id="3"/>
          <p:cNvSpPr txBox="true"/>
          <p:nvPr/>
        </p:nvSpPr>
        <p:spPr>
          <a:xfrm rot="0">
            <a:off x="4773657" y="1131059"/>
            <a:ext cx="8240435" cy="1295389"/>
          </a:xfrm>
          <a:prstGeom prst="rect">
            <a:avLst/>
          </a:prstGeom>
        </p:spPr>
        <p:txBody>
          <a:bodyPr anchor="t" rtlCol="false" tIns="0" lIns="0" bIns="0" rIns="0">
            <a:spAutoFit/>
          </a:bodyPr>
          <a:lstStyle/>
          <a:p>
            <a:pPr algn="ctr">
              <a:lnSpc>
                <a:spcPts val="10500"/>
              </a:lnSpc>
            </a:pPr>
            <a:r>
              <a:rPr lang="en-US" sz="7500">
                <a:solidFill>
                  <a:srgbClr val="FF8A01"/>
                </a:solidFill>
                <a:latin typeface="Canva Sans Bold"/>
              </a:rPr>
              <a:t>Survey Outcomes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6" y="3059786"/>
            <a:ext cx="18293236" cy="5233678"/>
          </a:xfrm>
          <a:custGeom>
            <a:avLst/>
            <a:gdLst/>
            <a:ahLst/>
            <a:cxnLst/>
            <a:rect r="r" b="b" t="t" l="l"/>
            <a:pathLst>
              <a:path h="5233678" w="18293236">
                <a:moveTo>
                  <a:pt x="0" y="0"/>
                </a:moveTo>
                <a:lnTo>
                  <a:pt x="18293236" y="0"/>
                </a:lnTo>
                <a:lnTo>
                  <a:pt x="18293236" y="5233678"/>
                </a:lnTo>
                <a:lnTo>
                  <a:pt x="0" y="5233678"/>
                </a:lnTo>
                <a:lnTo>
                  <a:pt x="0" y="0"/>
                </a:lnTo>
                <a:close/>
              </a:path>
            </a:pathLst>
          </a:custGeom>
          <a:blipFill>
            <a:blip r:embed="rId2"/>
            <a:stretch>
              <a:fillRect l="-3851" t="-8169" r="-3273" b="-181167"/>
            </a:stretch>
          </a:blipFill>
        </p:spPr>
      </p:sp>
      <p:sp>
        <p:nvSpPr>
          <p:cNvPr name="TextBox 3" id="3"/>
          <p:cNvSpPr txBox="true"/>
          <p:nvPr/>
        </p:nvSpPr>
        <p:spPr>
          <a:xfrm rot="0">
            <a:off x="807566" y="1347630"/>
            <a:ext cx="16172616" cy="1295389"/>
          </a:xfrm>
          <a:prstGeom prst="rect">
            <a:avLst/>
          </a:prstGeom>
        </p:spPr>
        <p:txBody>
          <a:bodyPr anchor="t" rtlCol="false" tIns="0" lIns="0" bIns="0" rIns="0">
            <a:spAutoFit/>
          </a:bodyPr>
          <a:lstStyle/>
          <a:p>
            <a:pPr algn="ctr">
              <a:lnSpc>
                <a:spcPts val="10500"/>
              </a:lnSpc>
            </a:pPr>
            <a:r>
              <a:rPr lang="en-US" sz="7500">
                <a:solidFill>
                  <a:srgbClr val="FF8A01"/>
                </a:solidFill>
                <a:latin typeface="Canva Sans Bold"/>
              </a:rPr>
              <a:t>Feedbacks From Vendors In Indore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244" y="-327889"/>
            <a:ext cx="1555747" cy="3467071"/>
          </a:xfrm>
          <a:custGeom>
            <a:avLst/>
            <a:gdLst/>
            <a:ahLst/>
            <a:cxnLst/>
            <a:rect r="r" b="b" t="t" l="l"/>
            <a:pathLst>
              <a:path h="3467071" w="1555747">
                <a:moveTo>
                  <a:pt x="0" y="0"/>
                </a:moveTo>
                <a:lnTo>
                  <a:pt x="1555746" y="0"/>
                </a:lnTo>
                <a:lnTo>
                  <a:pt x="1555746" y="3467071"/>
                </a:lnTo>
                <a:lnTo>
                  <a:pt x="0" y="3467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1248" y="9176433"/>
            <a:ext cx="1428750" cy="1428750"/>
          </a:xfrm>
          <a:custGeom>
            <a:avLst/>
            <a:gdLst/>
            <a:ahLst/>
            <a:cxnLst/>
            <a:rect r="r" b="b" t="t" l="l"/>
            <a:pathLst>
              <a:path h="1428750" w="1428750">
                <a:moveTo>
                  <a:pt x="0" y="0"/>
                </a:moveTo>
                <a:lnTo>
                  <a:pt x="1428750" y="0"/>
                </a:lnTo>
                <a:lnTo>
                  <a:pt x="1428750" y="1428750"/>
                </a:lnTo>
                <a:lnTo>
                  <a:pt x="0" y="1428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680" y="-63503"/>
            <a:ext cx="1557823" cy="2887332"/>
          </a:xfrm>
          <a:custGeom>
            <a:avLst/>
            <a:gdLst/>
            <a:ahLst/>
            <a:cxnLst/>
            <a:rect r="r" b="b" t="t" l="l"/>
            <a:pathLst>
              <a:path h="2887332" w="1557823">
                <a:moveTo>
                  <a:pt x="0" y="0"/>
                </a:moveTo>
                <a:lnTo>
                  <a:pt x="1557823" y="0"/>
                </a:lnTo>
                <a:lnTo>
                  <a:pt x="1557823" y="2887332"/>
                </a:lnTo>
                <a:lnTo>
                  <a:pt x="0" y="2887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449183" y="1234197"/>
            <a:ext cx="1281279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Major Project Phase - I</a:t>
            </a:r>
          </a:p>
        </p:txBody>
      </p:sp>
      <p:sp>
        <p:nvSpPr>
          <p:cNvPr name="TextBox 6" id="6"/>
          <p:cNvSpPr txBox="true"/>
          <p:nvPr/>
        </p:nvSpPr>
        <p:spPr>
          <a:xfrm rot="0">
            <a:off x="2825761" y="1202408"/>
            <a:ext cx="12059636" cy="1582497"/>
          </a:xfrm>
          <a:prstGeom prst="rect">
            <a:avLst/>
          </a:prstGeom>
        </p:spPr>
        <p:txBody>
          <a:bodyPr anchor="t" rtlCol="false" tIns="0" lIns="0" bIns="0" rIns="0">
            <a:spAutoFit/>
          </a:bodyPr>
          <a:lstStyle/>
          <a:p>
            <a:pPr algn="ctr">
              <a:lnSpc>
                <a:spcPts val="12525"/>
              </a:lnSpc>
              <a:spcBef>
                <a:spcPct val="0"/>
              </a:spcBef>
            </a:pPr>
            <a:r>
              <a:rPr lang="en-US" sz="8946">
                <a:solidFill>
                  <a:srgbClr val="FF8A01"/>
                </a:solidFill>
                <a:latin typeface="Arimo Bold"/>
              </a:rPr>
              <a:t>GAPS IDENTIFIED</a:t>
            </a:r>
          </a:p>
        </p:txBody>
      </p:sp>
      <p:sp>
        <p:nvSpPr>
          <p:cNvPr name="TextBox 7" id="7"/>
          <p:cNvSpPr txBox="true"/>
          <p:nvPr/>
        </p:nvSpPr>
        <p:spPr>
          <a:xfrm rot="0">
            <a:off x="1237502" y="3846378"/>
            <a:ext cx="14921389" cy="787096"/>
          </a:xfrm>
          <a:prstGeom prst="rect">
            <a:avLst/>
          </a:prstGeom>
        </p:spPr>
        <p:txBody>
          <a:bodyPr anchor="t" rtlCol="false" tIns="0" lIns="0" bIns="0" rIns="0">
            <a:spAutoFit/>
          </a:bodyPr>
          <a:lstStyle/>
          <a:p>
            <a:pPr marL="1001122" indent="-500561" lvl="1">
              <a:lnSpc>
                <a:spcPts val="6491"/>
              </a:lnSpc>
              <a:buFont typeface="Arial"/>
              <a:buChar char="•"/>
            </a:pPr>
            <a:r>
              <a:rPr lang="en-US" sz="4636">
                <a:solidFill>
                  <a:srgbClr val="000000"/>
                </a:solidFill>
                <a:latin typeface="Canva Sans"/>
              </a:rPr>
              <a:t> Fewer choices of fruits(Location dependent).                        </a:t>
            </a:r>
          </a:p>
        </p:txBody>
      </p:sp>
      <p:sp>
        <p:nvSpPr>
          <p:cNvPr name="TextBox 8" id="8"/>
          <p:cNvSpPr txBox="true"/>
          <p:nvPr/>
        </p:nvSpPr>
        <p:spPr>
          <a:xfrm rot="0">
            <a:off x="1237502" y="4902247"/>
            <a:ext cx="11290578" cy="787096"/>
          </a:xfrm>
          <a:prstGeom prst="rect">
            <a:avLst/>
          </a:prstGeom>
        </p:spPr>
        <p:txBody>
          <a:bodyPr anchor="t" rtlCol="false" tIns="0" lIns="0" bIns="0" rIns="0">
            <a:spAutoFit/>
          </a:bodyPr>
          <a:lstStyle/>
          <a:p>
            <a:pPr marL="1001122" indent="-500561" lvl="1">
              <a:lnSpc>
                <a:spcPts val="6491"/>
              </a:lnSpc>
              <a:buFont typeface="Arial"/>
              <a:buChar char="•"/>
            </a:pPr>
            <a:r>
              <a:rPr lang="en-US" sz="4636">
                <a:solidFill>
                  <a:srgbClr val="000000"/>
                </a:solidFill>
                <a:latin typeface="Canva Sans"/>
              </a:rPr>
              <a:t>Limited availability of exotic fruits.</a:t>
            </a:r>
          </a:p>
        </p:txBody>
      </p:sp>
      <p:sp>
        <p:nvSpPr>
          <p:cNvPr name="TextBox 9" id="9"/>
          <p:cNvSpPr txBox="true"/>
          <p:nvPr/>
        </p:nvSpPr>
        <p:spPr>
          <a:xfrm rot="0">
            <a:off x="1237502" y="5958116"/>
            <a:ext cx="17050498" cy="2425396"/>
          </a:xfrm>
          <a:prstGeom prst="rect">
            <a:avLst/>
          </a:prstGeom>
        </p:spPr>
        <p:txBody>
          <a:bodyPr anchor="t" rtlCol="false" tIns="0" lIns="0" bIns="0" rIns="0">
            <a:spAutoFit/>
          </a:bodyPr>
          <a:lstStyle/>
          <a:p>
            <a:pPr marL="1001122" indent="-500561" lvl="1">
              <a:lnSpc>
                <a:spcPts val="6491"/>
              </a:lnSpc>
              <a:buFont typeface="Arial"/>
              <a:buChar char="•"/>
            </a:pPr>
            <a:r>
              <a:rPr lang="en-US" sz="4636">
                <a:solidFill>
                  <a:srgbClr val="000000"/>
                </a:solidFill>
                <a:latin typeface="Canva Sans"/>
              </a:rPr>
              <a:t>Inconvenience for the people who don't have access to transportation.</a:t>
            </a:r>
          </a:p>
          <a:p>
            <a:pPr marL="1001122" indent="-500561" lvl="1">
              <a:lnSpc>
                <a:spcPts val="6491"/>
              </a:lnSpc>
              <a:buFont typeface="Arial"/>
              <a:buChar char="•"/>
            </a:pPr>
            <a:r>
              <a:rPr lang="en-US" sz="4636">
                <a:solidFill>
                  <a:srgbClr val="000000"/>
                </a:solidFill>
                <a:latin typeface="Canva Sans"/>
              </a:rPr>
              <a:t>Unavailability of any subscription based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DAFoTJCGz7k</dc:identifier>
  <dcterms:modified xsi:type="dcterms:W3CDTF">2011-08-01T06:04:30Z</dcterms:modified>
  <cp:revision>1</cp:revision>
  <dc:title>Project Phase-II.pdf</dc:title>
</cp:coreProperties>
</file>